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556" r:id="rId3"/>
    <p:sldId id="500" r:id="rId4"/>
    <p:sldId id="506" r:id="rId5"/>
    <p:sldId id="507" r:id="rId6"/>
    <p:sldId id="508" r:id="rId7"/>
    <p:sldId id="606" r:id="rId8"/>
    <p:sldId id="509" r:id="rId9"/>
    <p:sldId id="510" r:id="rId10"/>
    <p:sldId id="511" r:id="rId11"/>
    <p:sldId id="512" r:id="rId12"/>
    <p:sldId id="575" r:id="rId13"/>
    <p:sldId id="557" r:id="rId14"/>
    <p:sldId id="505" r:id="rId15"/>
    <p:sldId id="501" r:id="rId16"/>
    <p:sldId id="502" r:id="rId17"/>
    <p:sldId id="611" r:id="rId18"/>
    <p:sldId id="503" r:id="rId19"/>
    <p:sldId id="504" r:id="rId20"/>
    <p:sldId id="613" r:id="rId21"/>
    <p:sldId id="614" r:id="rId22"/>
    <p:sldId id="576" r:id="rId23"/>
    <p:sldId id="577" r:id="rId24"/>
    <p:sldId id="612" r:id="rId25"/>
    <p:sldId id="578" r:id="rId26"/>
    <p:sldId id="582" r:id="rId27"/>
    <p:sldId id="583" r:id="rId28"/>
    <p:sldId id="584" r:id="rId29"/>
    <p:sldId id="585" r:id="rId30"/>
    <p:sldId id="586" r:id="rId31"/>
    <p:sldId id="587" r:id="rId32"/>
    <p:sldId id="588" r:id="rId33"/>
    <p:sldId id="589" r:id="rId34"/>
    <p:sldId id="590" r:id="rId35"/>
    <p:sldId id="591" r:id="rId36"/>
    <p:sldId id="592" r:id="rId37"/>
    <p:sldId id="593" r:id="rId38"/>
    <p:sldId id="559" r:id="rId39"/>
    <p:sldId id="461" r:id="rId40"/>
    <p:sldId id="462" r:id="rId41"/>
    <p:sldId id="463" r:id="rId42"/>
    <p:sldId id="464" r:id="rId43"/>
    <p:sldId id="465" r:id="rId44"/>
    <p:sldId id="466" r:id="rId45"/>
    <p:sldId id="617" r:id="rId46"/>
    <p:sldId id="467" r:id="rId47"/>
    <p:sldId id="615" r:id="rId48"/>
    <p:sldId id="616" r:id="rId49"/>
    <p:sldId id="618" r:id="rId50"/>
    <p:sldId id="607" r:id="rId51"/>
    <p:sldId id="619" r:id="rId52"/>
    <p:sldId id="595" r:id="rId53"/>
    <p:sldId id="596" r:id="rId54"/>
    <p:sldId id="468" r:id="rId55"/>
    <p:sldId id="469" r:id="rId56"/>
    <p:sldId id="470" r:id="rId57"/>
    <p:sldId id="471" r:id="rId58"/>
    <p:sldId id="473" r:id="rId59"/>
    <p:sldId id="539" r:id="rId60"/>
    <p:sldId id="513" r:id="rId61"/>
    <p:sldId id="514" r:id="rId62"/>
    <p:sldId id="515" r:id="rId63"/>
    <p:sldId id="516" r:id="rId64"/>
    <p:sldId id="517" r:id="rId65"/>
    <p:sldId id="597" r:id="rId66"/>
    <p:sldId id="518" r:id="rId67"/>
    <p:sldId id="519" r:id="rId68"/>
    <p:sldId id="520" r:id="rId69"/>
    <p:sldId id="608" r:id="rId70"/>
    <p:sldId id="521" r:id="rId71"/>
    <p:sldId id="522" r:id="rId72"/>
    <p:sldId id="523" r:id="rId73"/>
    <p:sldId id="524" r:id="rId74"/>
    <p:sldId id="525" r:id="rId75"/>
    <p:sldId id="526" r:id="rId76"/>
    <p:sldId id="527" r:id="rId77"/>
    <p:sldId id="528" r:id="rId78"/>
    <p:sldId id="529" r:id="rId79"/>
    <p:sldId id="609" r:id="rId80"/>
    <p:sldId id="530" r:id="rId81"/>
    <p:sldId id="531" r:id="rId82"/>
    <p:sldId id="532" r:id="rId83"/>
    <p:sldId id="533" r:id="rId84"/>
    <p:sldId id="610" r:id="rId85"/>
    <p:sldId id="534" r:id="rId86"/>
    <p:sldId id="598" r:id="rId87"/>
    <p:sldId id="535" r:id="rId88"/>
    <p:sldId id="599" r:id="rId89"/>
    <p:sldId id="536" r:id="rId90"/>
    <p:sldId id="538" r:id="rId91"/>
    <p:sldId id="540" r:id="rId92"/>
    <p:sldId id="541" r:id="rId93"/>
    <p:sldId id="542" r:id="rId94"/>
    <p:sldId id="543" r:id="rId95"/>
    <p:sldId id="544" r:id="rId96"/>
    <p:sldId id="545" r:id="rId97"/>
    <p:sldId id="546" r:id="rId98"/>
    <p:sldId id="549" r:id="rId99"/>
    <p:sldId id="601" r:id="rId100"/>
    <p:sldId id="602" r:id="rId101"/>
    <p:sldId id="603" r:id="rId102"/>
    <p:sldId id="604" r:id="rId103"/>
    <p:sldId id="551" r:id="rId104"/>
    <p:sldId id="555" r:id="rId105"/>
    <p:sldId id="552" r:id="rId106"/>
    <p:sldId id="553" r:id="rId107"/>
    <p:sldId id="554" r:id="rId108"/>
    <p:sldId id="562" r:id="rId109"/>
    <p:sldId id="482" r:id="rId110"/>
    <p:sldId id="564" r:id="rId111"/>
    <p:sldId id="565" r:id="rId112"/>
    <p:sldId id="567" r:id="rId113"/>
    <p:sldId id="568" r:id="rId114"/>
    <p:sldId id="569" r:id="rId115"/>
    <p:sldId id="570" r:id="rId116"/>
    <p:sldId id="571" r:id="rId117"/>
    <p:sldId id="620" r:id="rId118"/>
    <p:sldId id="270" r:id="rId119"/>
    <p:sldId id="272" r:id="rId120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721" autoAdjust="0"/>
    <p:restoredTop sz="99821" autoAdjust="0"/>
  </p:normalViewPr>
  <p:slideViewPr>
    <p:cSldViewPr showGuides="1">
      <p:cViewPr>
        <p:scale>
          <a:sx n="75" d="100"/>
          <a:sy n="75" d="100"/>
        </p:scale>
        <p:origin x="-1650" y="-54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292398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9647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100</a:t>
            </a:fld>
            <a:endParaRPr lang="mk-MK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101</a:t>
            </a:fld>
            <a:endParaRPr lang="mk-MK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102</a:t>
            </a:fld>
            <a:endParaRPr lang="mk-MK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103</a:t>
            </a:fld>
            <a:endParaRPr lang="mk-MK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104</a:t>
            </a:fld>
            <a:endParaRPr lang="mk-MK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105</a:t>
            </a:fld>
            <a:endParaRPr lang="mk-MK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106</a:t>
            </a:fld>
            <a:endParaRPr lang="mk-MK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107</a:t>
            </a:fld>
            <a:endParaRPr lang="mk-MK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108</a:t>
            </a:fld>
            <a:endParaRPr lang="mk-MK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109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110</a:t>
            </a:fld>
            <a:endParaRPr lang="mk-MK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111</a:t>
            </a:fld>
            <a:endParaRPr lang="mk-MK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112</a:t>
            </a:fld>
            <a:endParaRPr lang="mk-MK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113</a:t>
            </a:fld>
            <a:endParaRPr lang="mk-MK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114</a:t>
            </a:fld>
            <a:endParaRPr lang="mk-MK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115</a:t>
            </a:fld>
            <a:endParaRPr lang="mk-MK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116</a:t>
            </a:fld>
            <a:endParaRPr lang="mk-MK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117</a:t>
            </a:fld>
            <a:endParaRPr lang="mk-MK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118</a:t>
            </a:fld>
            <a:endParaRPr lang="mk-MK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119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49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50</a:t>
            </a:fld>
            <a:endParaRPr lang="mk-M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51</a:t>
            </a:fld>
            <a:endParaRPr lang="mk-M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52</a:t>
            </a:fld>
            <a:endParaRPr lang="mk-M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53</a:t>
            </a:fld>
            <a:endParaRPr lang="mk-M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54</a:t>
            </a:fld>
            <a:endParaRPr lang="mk-M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55</a:t>
            </a:fld>
            <a:endParaRPr lang="mk-MK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56</a:t>
            </a:fld>
            <a:endParaRPr lang="mk-MK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57</a:t>
            </a:fld>
            <a:endParaRPr lang="mk-MK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58</a:t>
            </a:fld>
            <a:endParaRPr lang="mk-MK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59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60</a:t>
            </a:fld>
            <a:endParaRPr lang="mk-MK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61</a:t>
            </a:fld>
            <a:endParaRPr lang="mk-MK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62</a:t>
            </a:fld>
            <a:endParaRPr lang="mk-MK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63</a:t>
            </a:fld>
            <a:endParaRPr lang="mk-MK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64</a:t>
            </a:fld>
            <a:endParaRPr lang="mk-MK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65</a:t>
            </a:fld>
            <a:endParaRPr lang="mk-MK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66</a:t>
            </a:fld>
            <a:endParaRPr lang="mk-MK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67</a:t>
            </a:fld>
            <a:endParaRPr lang="mk-MK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68</a:t>
            </a:fld>
            <a:endParaRPr lang="mk-MK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69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70</a:t>
            </a:fld>
            <a:endParaRPr lang="mk-MK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71</a:t>
            </a:fld>
            <a:endParaRPr lang="mk-MK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72</a:t>
            </a:fld>
            <a:endParaRPr lang="mk-MK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73</a:t>
            </a:fld>
            <a:endParaRPr lang="mk-MK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74</a:t>
            </a:fld>
            <a:endParaRPr lang="mk-MK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75</a:t>
            </a:fld>
            <a:endParaRPr lang="mk-MK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76</a:t>
            </a:fld>
            <a:endParaRPr lang="mk-MK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77</a:t>
            </a:fld>
            <a:endParaRPr lang="mk-MK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78</a:t>
            </a:fld>
            <a:endParaRPr lang="mk-MK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79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80</a:t>
            </a:fld>
            <a:endParaRPr lang="mk-MK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81</a:t>
            </a:fld>
            <a:endParaRPr lang="mk-MK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82</a:t>
            </a:fld>
            <a:endParaRPr lang="mk-MK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83</a:t>
            </a:fld>
            <a:endParaRPr lang="mk-MK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84</a:t>
            </a:fld>
            <a:endParaRPr lang="mk-MK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85</a:t>
            </a:fld>
            <a:endParaRPr lang="mk-MK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86</a:t>
            </a:fld>
            <a:endParaRPr lang="mk-MK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87</a:t>
            </a:fld>
            <a:endParaRPr lang="mk-MK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88</a:t>
            </a:fld>
            <a:endParaRPr lang="mk-MK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89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90</a:t>
            </a:fld>
            <a:endParaRPr lang="mk-MK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91</a:t>
            </a:fld>
            <a:endParaRPr lang="mk-MK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92</a:t>
            </a:fld>
            <a:endParaRPr lang="mk-MK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93</a:t>
            </a:fld>
            <a:endParaRPr lang="mk-MK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94</a:t>
            </a:fld>
            <a:endParaRPr lang="mk-MK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95</a:t>
            </a:fld>
            <a:endParaRPr lang="mk-MK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96</a:t>
            </a:fld>
            <a:endParaRPr lang="mk-MK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97</a:t>
            </a:fld>
            <a:endParaRPr lang="mk-MK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98</a:t>
            </a:fld>
            <a:endParaRPr lang="mk-MK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11.11.2015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0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0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0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0.png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60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80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gif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0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2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81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1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81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61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1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60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01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20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0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420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0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480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7. Введение в БД.</a:t>
            </a:r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Теоретические основы РБД.</a:t>
            </a:r>
            <a:endParaRPr lang="mk-MK" sz="20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Журналирование.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10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6680" y="1347776"/>
            <a:ext cx="86858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/>
              <a:t>NTFS - отказоустойчивая система, которая вполне может привести себя в корректное состояние при практически любых реальных сбоях.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Любая </a:t>
            </a:r>
            <a:r>
              <a:rPr lang="ru-RU" sz="1600" b="1" dirty="0"/>
              <a:t>современная файловая система основана на таком понятии, как </a:t>
            </a:r>
            <a:r>
              <a:rPr lang="ru-RU" sz="1600" b="1" dirty="0">
                <a:solidFill>
                  <a:srgbClr val="C00000"/>
                </a:solidFill>
              </a:rPr>
              <a:t>транзакция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- действие, совершаемое целиком и корректно или не совершаемое вообще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Ситуация 1. </a:t>
            </a:r>
            <a:r>
              <a:rPr lang="ru-RU" sz="1600" b="1" dirty="0" smtClean="0"/>
              <a:t>Выполняется запись данных, но запись прерывается из-за физического повреждения </a:t>
            </a:r>
            <a:r>
              <a:rPr lang="ru-RU" sz="1600" b="1" dirty="0"/>
              <a:t>поверхности. Поведение NTFS в этом случае довольно логично: </a:t>
            </a:r>
            <a:r>
              <a:rPr lang="ru-RU" sz="1600" b="1" dirty="0">
                <a:solidFill>
                  <a:srgbClr val="C00000"/>
                </a:solidFill>
              </a:rPr>
              <a:t>транзакция записи откатывается целиком </a:t>
            </a:r>
            <a:r>
              <a:rPr lang="ru-RU" sz="1600" b="1" dirty="0"/>
              <a:t>- система осознает, что запись не произведена. Место помечается как сбойное, а данные записываются в другое место - начинается новая транзакция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Ситуация 2. </a:t>
            </a:r>
            <a:r>
              <a:rPr lang="ru-RU" sz="1600" b="1" dirty="0" smtClean="0"/>
              <a:t>Идет запись на диск, но вдруг отключается </a:t>
            </a:r>
            <a:r>
              <a:rPr lang="ru-RU" sz="1600" b="1" dirty="0"/>
              <a:t>питание и система перезагружается. </a:t>
            </a:r>
            <a:r>
              <a:rPr lang="ru-RU" sz="1600" b="1" dirty="0" smtClean="0"/>
              <a:t>В этом случае на </a:t>
            </a:r>
            <a:r>
              <a:rPr lang="ru-RU" sz="1600" b="1" dirty="0"/>
              <a:t>помощь приходит другой механизм системы - журнал </a:t>
            </a:r>
            <a:r>
              <a:rPr lang="ru-RU" sz="1600" b="1" dirty="0" smtClean="0"/>
              <a:t>транзакций (перед началом записи состояние помечается в </a:t>
            </a:r>
            <a:r>
              <a:rPr lang="ru-RU" sz="1600" b="1" dirty="0" smtClean="0">
                <a:solidFill>
                  <a:srgbClr val="C00000"/>
                </a:solidFill>
              </a:rPr>
              <a:t>метафайле </a:t>
            </a:r>
            <a:r>
              <a:rPr lang="ru-RU" sz="1600" b="1" dirty="0">
                <a:solidFill>
                  <a:srgbClr val="C00000"/>
                </a:solidFill>
              </a:rPr>
              <a:t>$</a:t>
            </a:r>
            <a:r>
              <a:rPr lang="ru-RU" sz="1600" b="1" dirty="0" smtClean="0">
                <a:solidFill>
                  <a:srgbClr val="C00000"/>
                </a:solidFill>
              </a:rPr>
              <a:t>LogFile</a:t>
            </a:r>
            <a:r>
              <a:rPr lang="ru-RU" sz="1600" b="1" dirty="0" smtClean="0"/>
              <a:t>). </a:t>
            </a:r>
            <a:r>
              <a:rPr lang="ru-RU" sz="1600" b="1" dirty="0"/>
              <a:t>При перезагрузке это файл изучается на предмет наличия незавершенных транзакций, которые были прерваны аварией и результат которых непредсказуем - </a:t>
            </a:r>
            <a:r>
              <a:rPr lang="ru-RU" sz="1600" b="1" dirty="0">
                <a:solidFill>
                  <a:srgbClr val="C00000"/>
                </a:solidFill>
              </a:rPr>
              <a:t>все эти транзакции отменяются</a:t>
            </a:r>
            <a:r>
              <a:rPr lang="ru-RU" sz="1600" b="1" dirty="0"/>
              <a:t>: место, в которое осуществлялась запись, помечается снова как свободное, индексы и элементы MFT приводятся в с состояние, в котором они были до сбоя, и система в целом остается стабильна</a:t>
            </a:r>
            <a:r>
              <a:rPr lang="ru-RU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Язык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SQL: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стандарты языка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100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1600" b="1" dirty="0"/>
              <a:t>Поскольку к началу 1980-х годов существовало несколько вариантов СУБД от разных производителей, причём каждый из них обладал собственной реализацией языка запросов, было принято решение разработать стандарт языка, который будет </a:t>
            </a:r>
            <a:r>
              <a:rPr lang="ru-RU" altLang="ru-RU" sz="1600" b="1" dirty="0" smtClean="0"/>
              <a:t>гарантировать </a:t>
            </a:r>
            <a:r>
              <a:rPr lang="ru-RU" altLang="ru-RU" sz="1600" b="1" dirty="0"/>
              <a:t>переносимость ПО с одной СУБД на другую (при условии, что они будут поддерживать этот стандарт).</a:t>
            </a:r>
            <a:endParaRPr lang="en-US" altLang="ru-RU" sz="1600" b="1" dirty="0"/>
          </a:p>
          <a:p>
            <a:pPr algn="just"/>
            <a:r>
              <a:rPr lang="ru-RU" altLang="ru-RU" sz="1600" b="1" dirty="0"/>
              <a:t>			</a:t>
            </a:r>
            <a:endParaRPr lang="en-US" altLang="ru-RU" sz="1600" b="1" dirty="0" smtClean="0"/>
          </a:p>
          <a:p>
            <a:pPr algn="just"/>
            <a:r>
              <a:rPr lang="ru-RU" altLang="ru-RU" sz="1600" b="1" dirty="0"/>
              <a:t>	</a:t>
            </a:r>
            <a:r>
              <a:rPr lang="ru-RU" altLang="ru-RU" sz="1600" b="1" i="1" dirty="0"/>
              <a:t>Основные стандарты:</a:t>
            </a:r>
          </a:p>
          <a:p>
            <a:pPr algn="just"/>
            <a:r>
              <a:rPr lang="ru-RU" altLang="ru-RU" sz="1600" b="1" dirty="0"/>
              <a:t>	</a:t>
            </a:r>
            <a:r>
              <a:rPr lang="ru-RU" altLang="ru-RU" sz="1600" b="1" dirty="0" smtClean="0"/>
              <a:t>1986 </a:t>
            </a:r>
            <a:r>
              <a:rPr lang="ru-RU" altLang="ru-RU" sz="1600" b="1" dirty="0"/>
              <a:t>г. - </a:t>
            </a:r>
            <a:r>
              <a:rPr lang="en-AU" altLang="ru-RU" sz="1600" b="1" dirty="0"/>
              <a:t>SQL-86</a:t>
            </a:r>
            <a:r>
              <a:rPr lang="ru-RU" altLang="ru-RU" sz="1600" b="1" dirty="0"/>
              <a:t> </a:t>
            </a:r>
            <a:r>
              <a:rPr lang="en-US" altLang="ru-RU" sz="1600" b="1" dirty="0"/>
              <a:t>(SQL</a:t>
            </a:r>
            <a:r>
              <a:rPr lang="ru-RU" altLang="ru-RU" sz="1600" b="1" dirty="0"/>
              <a:t>1)</a:t>
            </a:r>
            <a:endParaRPr lang="en-US" altLang="ru-RU" sz="1600" b="1" dirty="0"/>
          </a:p>
          <a:p>
            <a:pPr algn="just"/>
            <a:r>
              <a:rPr lang="ru-RU" altLang="ru-RU" sz="1600" b="1" dirty="0"/>
              <a:t>	</a:t>
            </a:r>
            <a:r>
              <a:rPr lang="en-US" altLang="ru-RU" sz="1600" b="1" dirty="0" smtClean="0"/>
              <a:t>1992 </a:t>
            </a:r>
            <a:r>
              <a:rPr lang="ru-RU" altLang="ru-RU" sz="1600" b="1" dirty="0"/>
              <a:t>г. - </a:t>
            </a:r>
            <a:r>
              <a:rPr lang="en-US" altLang="ru-RU" sz="1600" b="1" dirty="0"/>
              <a:t>SQL2</a:t>
            </a:r>
            <a:endParaRPr lang="ru-RU" altLang="ru-RU" sz="1600" b="1" dirty="0"/>
          </a:p>
          <a:p>
            <a:pPr algn="just"/>
            <a:r>
              <a:rPr lang="ru-RU" altLang="ru-RU" sz="1600" b="1" dirty="0"/>
              <a:t>	</a:t>
            </a:r>
            <a:r>
              <a:rPr lang="ru-RU" altLang="ru-RU" sz="1600" b="1" dirty="0" smtClean="0"/>
              <a:t>2003 </a:t>
            </a:r>
            <a:r>
              <a:rPr lang="ru-RU" altLang="ru-RU" sz="1600" b="1" dirty="0"/>
              <a:t>г. </a:t>
            </a:r>
            <a:r>
              <a:rPr lang="ru-RU" altLang="ru-RU" sz="1600" b="1" dirty="0" smtClean="0"/>
              <a:t>– </a:t>
            </a:r>
            <a:r>
              <a:rPr lang="en-US" altLang="ru-RU" sz="1600" b="1" dirty="0" smtClean="0"/>
              <a:t>SQL</a:t>
            </a:r>
            <a:r>
              <a:rPr lang="ru-RU" altLang="ru-RU" sz="1600" b="1" dirty="0"/>
              <a:t>2003</a:t>
            </a:r>
            <a:r>
              <a:rPr lang="en-US" altLang="ru-RU" sz="1600" b="1" dirty="0"/>
              <a:t>(SQL3</a:t>
            </a:r>
            <a:r>
              <a:rPr lang="en-US" altLang="ru-RU" sz="1600" b="1" dirty="0" smtClean="0"/>
              <a:t>)</a:t>
            </a:r>
          </a:p>
          <a:p>
            <a:pPr algn="just"/>
            <a:r>
              <a:rPr lang="en-US" altLang="ru-RU" sz="1600" b="1" dirty="0"/>
              <a:t>	</a:t>
            </a:r>
            <a:r>
              <a:rPr lang="en-US" altLang="ru-RU" sz="1600" b="1" dirty="0" smtClean="0"/>
              <a:t>2008 </a:t>
            </a:r>
            <a:r>
              <a:rPr lang="ru-RU" altLang="ru-RU" sz="1600" b="1" dirty="0" smtClean="0"/>
              <a:t>г. – </a:t>
            </a:r>
            <a:r>
              <a:rPr lang="en-US" altLang="ru-RU" sz="1600" b="1" dirty="0" smtClean="0"/>
              <a:t>SQL2008(SQL4)</a:t>
            </a:r>
            <a:endParaRPr lang="ru-RU" alt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6788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Язык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SQL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преимущества языка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50" b="1" dirty="0" smtClean="0">
                <a:solidFill>
                  <a:schemeClr val="bg1"/>
                </a:solidFill>
              </a:rPr>
              <a:t>101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Независимость от конкретной СУБД </a:t>
            </a:r>
            <a:r>
              <a:rPr lang="ru-RU" altLang="ru-RU" sz="1600" b="1" dirty="0" smtClean="0"/>
              <a:t>несмотря </a:t>
            </a:r>
            <a:r>
              <a:rPr lang="ru-RU" altLang="ru-RU" sz="1600" b="1" dirty="0"/>
              <a:t>на наличие диалектов и различий в синтаксисе, в большинстве своём тексты SQL-запросов, содержащие DDL и DML, могут быть достаточно легко перенесены из одной СУБД в другую. Существуют системы, разработчики которых изначально ориентировались на применение по меньшей мере нескольких СУБД.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alt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Наличие стандартов</a:t>
            </a:r>
            <a:r>
              <a:rPr lang="ru-RU" altLang="ru-RU" sz="1600" b="1" dirty="0"/>
              <a:t>  </a:t>
            </a:r>
            <a:r>
              <a:rPr lang="ru-RU" altLang="ru-RU" sz="1600" b="1" dirty="0" smtClean="0"/>
              <a:t>и </a:t>
            </a:r>
            <a:r>
              <a:rPr lang="ru-RU" altLang="ru-RU" sz="1600" b="1" dirty="0"/>
              <a:t>набора тестов для выявления совместимости и соответствия конкретной реализации SQL общепринятому стандарту только способствует «стабилизации» языка</a:t>
            </a:r>
            <a:r>
              <a:rPr lang="ru-RU" altLang="ru-RU" sz="1600" b="1" dirty="0" smtClean="0"/>
              <a:t>.</a:t>
            </a:r>
            <a:endParaRPr lang="ru-RU" alt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alt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 smtClean="0">
                <a:solidFill>
                  <a:srgbClr val="C00000"/>
                </a:solidFill>
              </a:rPr>
              <a:t>Декларативность</a:t>
            </a:r>
            <a:r>
              <a:rPr lang="ru-RU" altLang="ru-RU" sz="1600" b="1" dirty="0" smtClean="0"/>
              <a:t> -  с </a:t>
            </a:r>
            <a:r>
              <a:rPr lang="ru-RU" altLang="ru-RU" sz="1600" b="1" dirty="0"/>
              <a:t>помощью SQL программист описывает только то, какие данные нужно извлечь или модифицировать. То, каким образом это сделать, решает СУБД непосредственно при обработке SQL-запроса. Однако не стоит думать, что это полностью универсальный принцип — программист описывает набор данных для выборки или модификации, однако ему при этом полезно представлять, как СУБД будет разбирать текст его запроса. </a:t>
            </a:r>
          </a:p>
        </p:txBody>
      </p:sp>
    </p:spTree>
    <p:extLst>
      <p:ext uri="{BB962C8B-B14F-4D97-AF65-F5344CB8AC3E}">
        <p14:creationId xmlns:p14="http://schemas.microsoft.com/office/powerpoint/2010/main" val="261286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Язык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SQL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недостатки языка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102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Несоответствие реляционной модели </a:t>
            </a:r>
            <a:r>
              <a:rPr lang="ru-RU" altLang="ru-RU" sz="1600" b="1" dirty="0" smtClean="0">
                <a:solidFill>
                  <a:srgbClr val="C00000"/>
                </a:solidFill>
              </a:rPr>
              <a:t>данных.</a:t>
            </a:r>
            <a:r>
              <a:rPr lang="ru-RU" altLang="ru-RU" sz="1600" b="1" dirty="0">
                <a:solidFill>
                  <a:srgbClr val="C00000"/>
                </a:solidFill>
              </a:rPr>
              <a:t> </a:t>
            </a:r>
            <a:r>
              <a:rPr lang="ru-RU" altLang="ru-RU" sz="1600" b="1" dirty="0"/>
              <a:t> Создатели реляционной модели данных Эдгар Кодд, Кристофер Дейт и их сторонники указывают на то, что SQL не является истинно реляционным языком.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alt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 smtClean="0">
                <a:solidFill>
                  <a:srgbClr val="C00000"/>
                </a:solidFill>
              </a:rPr>
              <a:t>Сложность.</a:t>
            </a:r>
            <a:r>
              <a:rPr lang="ru-RU" altLang="ru-RU" sz="1600" b="1" dirty="0">
                <a:solidFill>
                  <a:srgbClr val="C00000"/>
                </a:solidFill>
              </a:rPr>
              <a:t> </a:t>
            </a:r>
            <a:r>
              <a:rPr lang="ru-RU" altLang="ru-RU" sz="1600" b="1" dirty="0"/>
              <a:t> Хотя SQL и задумывался как средство работы конечного пользователя, в конце концов он стал настолько сложным, что превратился в инструмент программиста.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alt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Отступления от </a:t>
            </a:r>
            <a:r>
              <a:rPr lang="ru-RU" altLang="ru-RU" sz="1600" b="1" dirty="0" smtClean="0">
                <a:solidFill>
                  <a:srgbClr val="C00000"/>
                </a:solidFill>
              </a:rPr>
              <a:t>стандартов.</a:t>
            </a:r>
            <a:r>
              <a:rPr lang="ru-RU" altLang="ru-RU" sz="1600" b="1" dirty="0">
                <a:solidFill>
                  <a:srgbClr val="C00000"/>
                </a:solidFill>
              </a:rPr>
              <a:t> </a:t>
            </a:r>
            <a:r>
              <a:rPr lang="ru-RU" altLang="ru-RU" sz="1600" b="1" dirty="0"/>
              <a:t> Несмотря на наличие международного стандарта, многие компании, занимающиеся разработкой СУБД (например, </a:t>
            </a:r>
            <a:r>
              <a:rPr lang="ru-RU" altLang="ru-RU" sz="1600" b="1" dirty="0" err="1"/>
              <a:t>Oracle</a:t>
            </a:r>
            <a:r>
              <a:rPr lang="ru-RU" altLang="ru-RU" sz="1600" b="1" dirty="0"/>
              <a:t>, </a:t>
            </a:r>
            <a:r>
              <a:rPr lang="ru-RU" altLang="ru-RU" sz="1600" b="1" dirty="0" err="1"/>
              <a:t>Sybase</a:t>
            </a:r>
            <a:r>
              <a:rPr lang="ru-RU" altLang="ru-RU" sz="1600" b="1" dirty="0"/>
              <a:t>, Microsoft, </a:t>
            </a:r>
            <a:r>
              <a:rPr lang="ru-RU" altLang="ru-RU" sz="1600" b="1" dirty="0" err="1"/>
              <a:t>MySQL</a:t>
            </a:r>
            <a:r>
              <a:rPr lang="ru-RU" altLang="ru-RU" sz="1600" b="1" dirty="0"/>
              <a:t> AB), вносят изменения в язык SQL, применяемый в разрабатываемой СУБД. Таким образом, появляются специфичные для каждой конкретной СУБД диалекты языка SQL.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alt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Сложность работы с иерархическими </a:t>
            </a:r>
            <a:r>
              <a:rPr lang="ru-RU" altLang="ru-RU" sz="1600" b="1" dirty="0" smtClean="0">
                <a:solidFill>
                  <a:srgbClr val="C00000"/>
                </a:solidFill>
              </a:rPr>
              <a:t>структурами.</a:t>
            </a:r>
            <a:r>
              <a:rPr lang="ru-RU" altLang="ru-RU" sz="1600" b="1" dirty="0">
                <a:solidFill>
                  <a:srgbClr val="C00000"/>
                </a:solidFill>
              </a:rPr>
              <a:t>  </a:t>
            </a:r>
            <a:r>
              <a:rPr lang="ru-RU" altLang="ru-RU" sz="1600" b="1" dirty="0"/>
              <a:t>Ранее диалекты SQL большинства СУБД не предлагали способа манипуляции древовидными структурами. В настоящее время в ANSI стандартизована рекурсивная конструкция WITH из диалекта SQL DB2. </a:t>
            </a:r>
          </a:p>
        </p:txBody>
      </p:sp>
    </p:spTree>
    <p:extLst>
      <p:ext uri="{BB962C8B-B14F-4D97-AF65-F5344CB8AC3E}">
        <p14:creationId xmlns:p14="http://schemas.microsoft.com/office/powerpoint/2010/main" val="306525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SQL</a:t>
            </a:r>
            <a:r>
              <a:rPr lang="ru-RU" sz="1600" b="1" dirty="0" smtClean="0">
                <a:solidFill>
                  <a:schemeClr val="bg1"/>
                </a:solidFill>
              </a:rPr>
              <a:t>-запрос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103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57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𝝅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𝝈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⊗</m:t>
                      </m:r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ru-RU" sz="1600" b="1" i="1">
                          <a:latin typeface="Cambria Math"/>
                          <a:ea typeface="Cambria Math"/>
                        </a:rPr>
                        <m:t>⊗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ru-RU" sz="1600" b="1" i="1">
                          <a:latin typeface="Cambria Math"/>
                          <a:ea typeface="Cambria Math"/>
                        </a:rPr>
                        <m:t>⊗</m:t>
                      </m:r>
                      <m:sSub>
                        <m:sSubPr>
                          <m:ctrlPr>
                            <a:rPr lang="ru-RU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)))</m:t>
                      </m:r>
                    </m:oMath>
                  </m:oMathPara>
                </a14:m>
                <a:endParaRPr lang="ru-RU" sz="1600" b="1" dirty="0" smtClean="0"/>
              </a:p>
              <a:p>
                <a:endParaRPr lang="en-US" sz="1600" b="1" dirty="0" smtClean="0"/>
              </a:p>
              <a:p>
                <a:pPr lvl="1"/>
                <a:r>
                  <a:rPr lang="en-US" b="1" dirty="0" smtClean="0">
                    <a:solidFill>
                      <a:schemeClr val="tx2"/>
                    </a:solidFill>
                  </a:rPr>
                  <a:t>select</a:t>
                </a:r>
                <a:endParaRPr lang="en-US" b="1" dirty="0">
                  <a:solidFill>
                    <a:schemeClr val="tx2"/>
                  </a:solidFill>
                </a:endParaRPr>
              </a:p>
              <a:p>
                <a:pPr lvl="1"/>
                <a:r>
                  <a:rPr lang="en-US" b="1" dirty="0"/>
                  <a:t>    </a:t>
                </a:r>
                <a:r>
                  <a:rPr lang="en-US" b="1" dirty="0">
                    <a:solidFill>
                      <a:srgbClr val="C00000"/>
                    </a:solidFill>
                  </a:rPr>
                  <a:t>…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as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…</a:t>
                </a:r>
                <a:r>
                  <a:rPr lang="en-US" b="1" dirty="0"/>
                  <a:t>, </a:t>
                </a:r>
                <a:r>
                  <a:rPr lang="en-US" b="1" dirty="0">
                    <a:solidFill>
                      <a:srgbClr val="C00000"/>
                    </a:solidFill>
                  </a:rPr>
                  <a:t>…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as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…</a:t>
                </a:r>
                <a:r>
                  <a:rPr lang="en-US" b="1" dirty="0"/>
                  <a:t> </a:t>
                </a:r>
                <a:r>
                  <a:rPr lang="en-US" b="1" dirty="0" smtClean="0"/>
                  <a:t>- </a:t>
                </a:r>
                <a:r>
                  <a:rPr lang="el-GR" b="1" dirty="0"/>
                  <a:t>π </a:t>
                </a:r>
                <a:r>
                  <a:rPr lang="ru-RU" b="1" dirty="0"/>
                  <a:t>и </a:t>
                </a:r>
                <a:r>
                  <a:rPr lang="el-GR" b="1" dirty="0"/>
                  <a:t>ρ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</a:p>
              <a:p>
                <a:pPr lvl="1"/>
                <a:r>
                  <a:rPr lang="en-US" b="1" dirty="0"/>
                  <a:t>    R1</a:t>
                </a:r>
              </a:p>
              <a:p>
                <a:pPr lvl="1"/>
                <a:r>
                  <a:rPr lang="en-US" b="1" dirty="0"/>
                  <a:t>    </a:t>
                </a:r>
                <a:r>
                  <a:rPr lang="ru-RU" b="1" dirty="0">
                    <a:solidFill>
                      <a:srgbClr val="C00000"/>
                    </a:solidFill>
                  </a:rPr>
                  <a:t>ххх</a:t>
                </a:r>
                <a:r>
                  <a:rPr lang="ru-RU" b="1" dirty="0"/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join</a:t>
                </a:r>
                <a:r>
                  <a:rPr lang="en-US" b="1" dirty="0"/>
                  <a:t> R2 </a:t>
                </a:r>
                <a:r>
                  <a:rPr lang="en-US" b="1" dirty="0">
                    <a:solidFill>
                      <a:schemeClr val="tx2"/>
                    </a:solidFill>
                  </a:rPr>
                  <a:t>on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…</a:t>
                </a:r>
                <a:r>
                  <a:rPr lang="en-US" b="1" dirty="0"/>
                  <a:t>   </a:t>
                </a:r>
                <a:r>
                  <a:rPr lang="en-US" b="1" dirty="0" smtClean="0"/>
                  <a:t>- </a:t>
                </a:r>
                <a:r>
                  <a:rPr lang="en-US" b="1" dirty="0"/>
                  <a:t>⊗</a:t>
                </a:r>
              </a:p>
              <a:p>
                <a:pPr lvl="1"/>
                <a:r>
                  <a:rPr lang="en-US" b="1" dirty="0"/>
                  <a:t>    </a:t>
                </a:r>
                <a:r>
                  <a:rPr lang="en-US" b="1" dirty="0">
                    <a:solidFill>
                      <a:srgbClr val="C00000"/>
                    </a:solidFill>
                  </a:rPr>
                  <a:t>…</a:t>
                </a:r>
              </a:p>
              <a:p>
                <a:pPr lvl="1"/>
                <a:r>
                  <a:rPr lang="en-US" b="1" dirty="0"/>
                  <a:t>    </a:t>
                </a:r>
                <a:r>
                  <a:rPr lang="ru-RU" b="1" dirty="0">
                    <a:solidFill>
                      <a:srgbClr val="C00000"/>
                    </a:solidFill>
                  </a:rPr>
                  <a:t>ххх </a:t>
                </a:r>
                <a:r>
                  <a:rPr lang="en-US" b="1" dirty="0">
                    <a:solidFill>
                      <a:schemeClr val="tx2"/>
                    </a:solidFill>
                  </a:rPr>
                  <a:t>join</a:t>
                </a:r>
                <a:r>
                  <a:rPr lang="en-US" b="1" dirty="0"/>
                  <a:t> Rn </a:t>
                </a:r>
                <a:r>
                  <a:rPr lang="en-US" b="1" dirty="0">
                    <a:solidFill>
                      <a:schemeClr val="tx2"/>
                    </a:solidFill>
                  </a:rPr>
                  <a:t>on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…</a:t>
                </a:r>
                <a:r>
                  <a:rPr lang="en-US" b="1" dirty="0"/>
                  <a:t>   </a:t>
                </a:r>
                <a:r>
                  <a:rPr lang="en-US" b="1" dirty="0" smtClean="0"/>
                  <a:t>- </a:t>
                </a:r>
                <a:r>
                  <a:rPr lang="en-US" b="1" dirty="0"/>
                  <a:t>⊗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where</a:t>
                </a:r>
              </a:p>
              <a:p>
                <a:pPr lvl="1"/>
                <a:r>
                  <a:rPr lang="en-US" b="1" dirty="0"/>
                  <a:t>    </a:t>
                </a:r>
                <a:r>
                  <a:rPr lang="en-US" b="1" dirty="0">
                    <a:solidFill>
                      <a:srgbClr val="C00000"/>
                    </a:solidFill>
                  </a:rPr>
                  <a:t>…</a:t>
                </a:r>
                <a:r>
                  <a:rPr lang="en-US" b="1" dirty="0"/>
                  <a:t> </a:t>
                </a:r>
                <a:r>
                  <a:rPr lang="en-US" b="1" dirty="0" smtClean="0"/>
                  <a:t>- </a:t>
                </a:r>
                <a:r>
                  <a:rPr lang="el-GR" b="1" dirty="0"/>
                  <a:t>σ</a:t>
                </a:r>
              </a:p>
              <a:p>
                <a:endParaRPr lang="el-GR" sz="16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1600" b="1" i="1">
                        <a:latin typeface="Cambria Math"/>
                        <a:ea typeface="Cambria Math"/>
                      </a:rPr>
                      <m:t>…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1600" b="1" dirty="0"/>
                  <a:t>– </a:t>
                </a:r>
                <a:r>
                  <a:rPr lang="ru-RU" sz="1600" b="1" dirty="0"/>
                  <a:t>таблицы или подзапросы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570208"/>
              </a:xfrm>
              <a:prstGeom prst="rect">
                <a:avLst/>
              </a:prstGeom>
              <a:blipFill rotWithShape="1">
                <a:blip r:embed="rId5"/>
                <a:stretch>
                  <a:fillRect b="-1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16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Унарные операции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104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469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Проекция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sSub>
                          <m:sSubPr>
                            <m:ctrlPr>
                              <a:rPr lang="ru-RU" sz="16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ru-RU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sub>
                    </m:sSub>
                    <m:r>
                      <a:rPr lang="en-US" sz="1600" b="1" i="1" smtClean="0">
                        <a:latin typeface="Cambria Math"/>
                      </a:rPr>
                      <m:t>(</m:t>
                    </m:r>
                    <m:r>
                      <a:rPr lang="en-US" sz="1600" b="1" i="1" smtClean="0">
                        <a:latin typeface="Cambria Math"/>
                      </a:rPr>
                      <m:t>𝑹</m:t>
                    </m:r>
                    <m:r>
                      <a:rPr lang="en-US" sz="1600" b="1" i="1" smtClean="0">
                        <a:latin typeface="Cambria Math"/>
                      </a:rPr>
                      <m:t>)</m:t>
                    </m:r>
                  </m:oMath>
                </a14:m>
                <a:endParaRPr lang="ru-RU" sz="1600" b="1" dirty="0" smtClean="0"/>
              </a:p>
              <a:p>
                <a:r>
                  <a:rPr lang="ru-RU" sz="1600" b="1" dirty="0"/>
                  <a:t>	</a:t>
                </a:r>
                <a:endParaRPr lang="en-US" sz="1600" b="1" dirty="0" smtClean="0"/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s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elect distinct </a:t>
                </a:r>
                <a:r>
                  <a:rPr lang="en-US" b="1" dirty="0" smtClean="0"/>
                  <a:t>A1, A2, … , An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s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elect </a:t>
                </a:r>
                <a:r>
                  <a:rPr lang="en-US" b="1" dirty="0" smtClean="0"/>
                  <a:t>A1, A2, …, An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</a:t>
                </a:r>
                <a:endParaRPr lang="en-US" b="1" dirty="0"/>
              </a:p>
              <a:p>
                <a:endParaRPr lang="en-US" sz="1600" b="1" dirty="0" smtClean="0"/>
              </a:p>
              <a:p>
                <a:r>
                  <a:rPr lang="ru-RU" sz="1600" b="1" dirty="0" smtClean="0"/>
                  <a:t>Фильтрация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/>
                            <a:ea typeface="Cambria Math"/>
                          </a:rPr>
                          <m:t>𝝈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𝑪𝒐𝒏𝒅𝒊𝒕𝒊𝒐𝒏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</a:rPr>
                      <m:t>(</m:t>
                    </m:r>
                    <m:r>
                      <a:rPr lang="en-US" sz="1600" b="1" i="1" smtClean="0">
                        <a:latin typeface="Cambria Math"/>
                      </a:rPr>
                      <m:t>𝑹</m:t>
                    </m:r>
                    <m:r>
                      <a:rPr lang="en-US" sz="1600" b="1" i="1" smtClean="0">
                        <a:latin typeface="Cambria Math"/>
                      </a:rPr>
                      <m:t>)</m:t>
                    </m:r>
                  </m:oMath>
                </a14:m>
                <a:endParaRPr lang="ru-RU" sz="1600" b="1" dirty="0" smtClean="0"/>
              </a:p>
              <a:p>
                <a:pPr marL="0" lvl="1"/>
                <a:r>
                  <a:rPr lang="en-US" b="1" dirty="0" smtClean="0">
                    <a:solidFill>
                      <a:schemeClr val="tx2"/>
                    </a:solidFill>
                  </a:rPr>
                  <a:t>	</a:t>
                </a:r>
              </a:p>
              <a:p>
                <a:pPr marL="0" lvl="1"/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       select </a:t>
                </a:r>
                <a:r>
                  <a:rPr lang="en-US" b="1" dirty="0" smtClean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/>
                  <a:t> </a:t>
                </a:r>
                <a:r>
                  <a:rPr lang="en-US" b="1" dirty="0" smtClean="0"/>
                  <a:t>R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where</a:t>
                </a:r>
                <a:r>
                  <a:rPr lang="en-US" b="1" dirty="0" smtClean="0"/>
                  <a:t> Condition</a:t>
                </a:r>
                <a:endParaRPr lang="en-US" b="1" dirty="0"/>
              </a:p>
              <a:p>
                <a:endParaRPr lang="en-US" sz="1600" b="1" dirty="0" smtClean="0"/>
              </a:p>
              <a:p>
                <a:r>
                  <a:rPr lang="ru-RU" sz="1600" b="1" dirty="0" smtClean="0"/>
                  <a:t>Переименование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𝑹𝒆𝒏𝒂𝒎𝒆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𝒂</m:t>
                        </m:r>
                        <m:r>
                          <a:rPr lang="en-US" sz="1600" b="1" i="1" smtClean="0">
                            <a:latin typeface="Cambria Math"/>
                          </a:rPr>
                          <m:t>=</m:t>
                        </m:r>
                        <m:r>
                          <a:rPr lang="en-US" sz="1600" b="1" i="1" smtClean="0">
                            <a:latin typeface="Cambria Math"/>
                          </a:rPr>
                          <m:t>𝒃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</a:rPr>
                      <m:t>(</m:t>
                    </m:r>
                    <m:r>
                      <a:rPr lang="en-US" sz="1600" b="1" i="1" smtClean="0">
                        <a:latin typeface="Cambria Math"/>
                      </a:rPr>
                      <m:t>𝑹</m:t>
                    </m:r>
                    <m:r>
                      <a:rPr lang="en-US" sz="16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1600" b="1" dirty="0" smtClean="0"/>
              </a:p>
              <a:p>
                <a:endParaRPr lang="en-US" sz="1600" b="1" dirty="0" smtClean="0"/>
              </a:p>
              <a:p>
                <a:pPr marL="0" lvl="1"/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       select …, </a:t>
                </a:r>
                <a:r>
                  <a:rPr lang="en-US" b="1" dirty="0" smtClean="0"/>
                  <a:t>a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as</a:t>
                </a:r>
                <a:r>
                  <a:rPr lang="en-US" b="1" dirty="0" smtClean="0"/>
                  <a:t> b,  …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</a:t>
                </a:r>
                <a:endParaRPr lang="en-US" b="1" dirty="0"/>
              </a:p>
              <a:p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469219"/>
              </a:xfrm>
              <a:prstGeom prst="rect">
                <a:avLst/>
              </a:prstGeom>
              <a:blipFill rotWithShape="1">
                <a:blip r:embed="rId5"/>
                <a:stretch>
                  <a:fillRect l="-455" t="-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над множествами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105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Объединение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⋃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ru-RU" sz="1600" b="1" dirty="0" smtClean="0"/>
              </a:p>
              <a:p>
                <a:r>
                  <a:rPr lang="ru-RU" sz="1600" b="1" dirty="0"/>
                  <a:t>	</a:t>
                </a:r>
                <a:endParaRPr lang="en-US" sz="1600" b="1" dirty="0" smtClean="0"/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s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elect </a:t>
                </a:r>
                <a:r>
                  <a:rPr lang="ru-RU" b="1" dirty="0" smtClean="0"/>
                  <a:t>*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</a:t>
                </a:r>
                <a:r>
                  <a:rPr lang="ru-RU" b="1" dirty="0" smtClean="0"/>
                  <a:t>1 </a:t>
                </a:r>
                <a:r>
                  <a:rPr lang="en-US" b="1" dirty="0">
                    <a:solidFill>
                      <a:schemeClr val="tx2"/>
                    </a:solidFill>
                  </a:rPr>
                  <a:t>union select </a:t>
                </a:r>
                <a:r>
                  <a:rPr lang="en-US" b="1" dirty="0" smtClean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R2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s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elect </a:t>
                </a:r>
                <a:r>
                  <a:rPr lang="en-US" b="1" dirty="0"/>
                  <a:t>*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R1 </a:t>
                </a:r>
                <a:r>
                  <a:rPr lang="en-US" b="1" dirty="0">
                    <a:solidFill>
                      <a:schemeClr val="tx2"/>
                    </a:solidFill>
                  </a:rPr>
                  <a:t>union all select </a:t>
                </a:r>
                <a:r>
                  <a:rPr lang="en-US" b="1" dirty="0" smtClean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R2</a:t>
                </a:r>
                <a:endParaRPr lang="en-US" b="1" dirty="0"/>
              </a:p>
              <a:p>
                <a:endParaRPr lang="en-US" sz="1600" b="1" dirty="0" smtClean="0"/>
              </a:p>
              <a:p>
                <a:r>
                  <a:rPr lang="ru-RU" sz="1600" b="1" dirty="0"/>
                  <a:t>П</a:t>
                </a:r>
                <a:r>
                  <a:rPr lang="ru-RU" sz="1600" b="1" dirty="0" smtClean="0"/>
                  <a:t>ересечение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∩</m:t>
                    </m:r>
                    <m:sSub>
                      <m:sSubPr>
                        <m:ctrlPr>
                          <a:rPr lang="en-US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chemeClr val="tx2"/>
                    </a:solidFill>
                  </a:rPr>
                  <a:t>	</a:t>
                </a:r>
                <a:endParaRPr lang="ru-RU" b="1" dirty="0" smtClean="0">
                  <a:solidFill>
                    <a:schemeClr val="tx2"/>
                  </a:solidFill>
                </a:endParaRPr>
              </a:p>
              <a:p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 marL="0" lvl="1"/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       select </a:t>
                </a:r>
                <a:r>
                  <a:rPr lang="en-US" b="1" dirty="0" smtClean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/>
                  <a:t> </a:t>
                </a:r>
                <a:r>
                  <a:rPr lang="en-US" b="1" dirty="0" smtClean="0"/>
                  <a:t>R1 </a:t>
                </a:r>
                <a:r>
                  <a:rPr lang="en-US" b="1" dirty="0">
                    <a:solidFill>
                      <a:schemeClr val="tx2"/>
                    </a:solidFill>
                  </a:rPr>
                  <a:t>intersect select </a:t>
                </a:r>
                <a:r>
                  <a:rPr lang="en-US" b="1" dirty="0" smtClean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R2</a:t>
                </a:r>
              </a:p>
              <a:p>
                <a:pPr marL="0" lvl="1"/>
                <a:r>
                  <a:rPr lang="en-US" b="1" dirty="0" smtClean="0"/>
                  <a:t>         </a:t>
                </a:r>
                <a:r>
                  <a:rPr lang="en-US" b="1" dirty="0">
                    <a:solidFill>
                      <a:schemeClr val="tx2"/>
                    </a:solidFill>
                  </a:rPr>
                  <a:t>select</a:t>
                </a:r>
                <a:r>
                  <a:rPr lang="en-US" b="1" dirty="0" smtClean="0"/>
                  <a:t> 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R1 </a:t>
                </a:r>
                <a:r>
                  <a:rPr lang="en-US" b="1" dirty="0">
                    <a:solidFill>
                      <a:schemeClr val="tx2"/>
                    </a:solidFill>
                  </a:rPr>
                  <a:t>intersect all select </a:t>
                </a:r>
                <a:r>
                  <a:rPr lang="en-US" b="1" dirty="0" smtClean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R2</a:t>
                </a:r>
              </a:p>
              <a:p>
                <a:pPr marL="0" lvl="1"/>
                <a:r>
                  <a:rPr lang="en-US" b="1" dirty="0" smtClean="0"/>
                  <a:t>		</a:t>
                </a:r>
                <a:r>
                  <a:rPr lang="en-US" b="1" dirty="0"/>
                  <a:t>	</a:t>
                </a:r>
                <a:endParaRPr lang="en-US" sz="1600" b="1" dirty="0" smtClean="0"/>
              </a:p>
              <a:p>
                <a:r>
                  <a:rPr lang="ru-RU" sz="1600" b="1" dirty="0" smtClean="0"/>
                  <a:t>Разность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/>
                          </a:rPr>
                          <m:t> </m:t>
                        </m:r>
                        <m:r>
                          <a:rPr lang="ru-RU" sz="1600" b="1" i="1" smtClean="0"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− </m:t>
                    </m:r>
                    <m:sSub>
                      <m:sSubPr>
                        <m:ctrlPr>
                          <a:rPr lang="en-US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ru-RU" sz="1600" b="1" dirty="0" smtClean="0"/>
              </a:p>
              <a:p>
                <a:endParaRPr lang="en-US" sz="1600" b="1" dirty="0" smtClean="0"/>
              </a:p>
              <a:p>
                <a:pPr marL="0" lvl="1"/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       select * from </a:t>
                </a:r>
                <a:r>
                  <a:rPr lang="en-US" b="1" dirty="0"/>
                  <a:t>R1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except all select </a:t>
                </a:r>
                <a:r>
                  <a:rPr lang="en-US" b="1" dirty="0"/>
                  <a:t>*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from </a:t>
                </a:r>
                <a:r>
                  <a:rPr lang="en-US" b="1" dirty="0"/>
                  <a:t>R2</a:t>
                </a:r>
              </a:p>
              <a:p>
                <a:pPr marL="0" lvl="1"/>
                <a:r>
                  <a:rPr lang="en-US" b="1" dirty="0" smtClean="0">
                    <a:solidFill>
                      <a:schemeClr val="tx2"/>
                    </a:solidFill>
                  </a:rPr>
                  <a:t>         select * from </a:t>
                </a:r>
                <a:r>
                  <a:rPr lang="en-US" b="1" dirty="0"/>
                  <a:t>R1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except select </a:t>
                </a:r>
                <a:r>
                  <a:rPr lang="en-US" b="1" dirty="0"/>
                  <a:t>*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from </a:t>
                </a:r>
                <a:r>
                  <a:rPr lang="en-US" b="1" dirty="0"/>
                  <a:t>R2</a:t>
                </a:r>
              </a:p>
              <a:p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4062651"/>
              </a:xfrm>
              <a:prstGeom prst="rect">
                <a:avLst/>
              </a:prstGeom>
              <a:blipFill rotWithShape="1">
                <a:blip r:embed="rId5"/>
                <a:stretch>
                  <a:fillRect l="-455" t="-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47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с данными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106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592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Расширение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𝜺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𝑨</m:t>
                        </m:r>
                        <m:r>
                          <a:rPr lang="en-US" sz="1600" b="1" i="1" smtClean="0">
                            <a:latin typeface="Cambria Math"/>
                          </a:rPr>
                          <m:t>=</m:t>
                        </m:r>
                        <m:r>
                          <a:rPr lang="en-US" sz="1600" b="1" i="1" smtClean="0">
                            <a:latin typeface="Cambria Math"/>
                          </a:rPr>
                          <m:t>𝒆𝒙𝒑𝒓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</a:rPr>
                      <m:t>(</m:t>
                    </m:r>
                    <m:r>
                      <a:rPr lang="en-US" sz="1600" b="1" i="1" smtClean="0">
                        <a:latin typeface="Cambria Math"/>
                      </a:rPr>
                      <m:t>𝑹</m:t>
                    </m:r>
                    <m:r>
                      <a:rPr lang="en-US" sz="1600" b="1" i="1" smtClean="0">
                        <a:latin typeface="Cambria Math"/>
                      </a:rPr>
                      <m:t>)</m:t>
                    </m:r>
                  </m:oMath>
                </a14:m>
                <a:endParaRPr lang="ru-RU" sz="1600" b="1" dirty="0" smtClean="0"/>
              </a:p>
              <a:p>
                <a:r>
                  <a:rPr lang="ru-RU" sz="1600" b="1" dirty="0"/>
                  <a:t>	</a:t>
                </a:r>
                <a:endParaRPr lang="en-US" sz="1600" b="1" dirty="0" smtClean="0"/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s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elect </a:t>
                </a:r>
                <a:r>
                  <a:rPr lang="ru-RU" b="1" dirty="0" smtClean="0"/>
                  <a:t>*</a:t>
                </a:r>
                <a:r>
                  <a:rPr lang="en-US" b="1" dirty="0" smtClean="0"/>
                  <a:t>, expr</a:t>
                </a:r>
                <a:r>
                  <a:rPr lang="ru-RU" b="1" dirty="0" smtClean="0"/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as </a:t>
                </a:r>
                <a:r>
                  <a:rPr lang="en-US" b="1" dirty="0"/>
                  <a:t>A</a:t>
                </a:r>
                <a:r>
                  <a:rPr lang="en-US" b="1" dirty="0" smtClean="0"/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</a:t>
                </a:r>
              </a:p>
              <a:p>
                <a:endParaRPr lang="en-US" sz="1600" b="1" dirty="0" smtClean="0"/>
              </a:p>
              <a:p>
                <a:r>
                  <a:rPr lang="ru-RU" sz="1600" b="1" dirty="0" smtClean="0"/>
                  <a:t>Агрегирование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𝑭𝒖𝒏𝒄𝒕𝒊𝒐𝒏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𝑸</m:t>
                        </m:r>
                        <m:r>
                          <a:rPr lang="en-US" sz="1600" b="1" i="1" smtClean="0">
                            <a:latin typeface="Cambria Math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/>
                          </a:rPr>
                          <m:t>𝑨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</a:rPr>
                      <m:t>(</m:t>
                    </m:r>
                    <m:r>
                      <a:rPr lang="en-US" sz="1600" b="1" i="1" smtClean="0">
                        <a:latin typeface="Cambria Math"/>
                      </a:rPr>
                      <m:t>𝑹</m:t>
                    </m:r>
                    <m:r>
                      <a:rPr lang="en-US" sz="16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chemeClr val="tx2"/>
                    </a:solidFill>
                  </a:rPr>
                  <a:t>	</a:t>
                </a:r>
                <a:endParaRPr lang="ru-RU" b="1" dirty="0" smtClean="0">
                  <a:solidFill>
                    <a:schemeClr val="tx2"/>
                  </a:solidFill>
                </a:endParaRPr>
              </a:p>
              <a:p>
                <a:endParaRPr lang="en-US" b="1" dirty="0" smtClean="0">
                  <a:solidFill>
                    <a:schemeClr val="tx2"/>
                  </a:solidFill>
                </a:endParaRPr>
              </a:p>
              <a:p>
                <a:pPr marL="0" lvl="1"/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      select </a:t>
                </a:r>
                <a:r>
                  <a:rPr lang="en-US" sz="1600" b="1" dirty="0"/>
                  <a:t>A, func(Q) </a:t>
                </a:r>
                <a:r>
                  <a:rPr lang="en-US" b="1" dirty="0">
                    <a:solidFill>
                      <a:schemeClr val="tx2"/>
                    </a:solidFill>
                  </a:rPr>
                  <a:t>as </a:t>
                </a:r>
                <a:r>
                  <a:rPr lang="en-US" sz="1600" b="1" dirty="0"/>
                  <a:t>Q </a:t>
                </a:r>
                <a:r>
                  <a:rPr lang="en-US" b="1" dirty="0">
                    <a:solidFill>
                      <a:schemeClr val="tx2"/>
                    </a:solidFill>
                  </a:rPr>
                  <a:t>from </a:t>
                </a:r>
                <a:r>
                  <a:rPr lang="en-US" sz="1600" b="1" dirty="0"/>
                  <a:t>R</a:t>
                </a:r>
                <a:r>
                  <a:rPr lang="en-US" b="1" dirty="0">
                    <a:solidFill>
                      <a:schemeClr val="tx2"/>
                    </a:solidFill>
                  </a:rPr>
                  <a:t> group by </a:t>
                </a:r>
                <a:r>
                  <a:rPr lang="en-US" sz="1600" b="1" dirty="0"/>
                  <a:t>A</a:t>
                </a:r>
              </a:p>
              <a:p>
                <a:pPr marL="914400" lvl="3"/>
                <a:r>
                  <a:rPr lang="en-US" b="1" dirty="0" smtClean="0">
                    <a:solidFill>
                      <a:schemeClr val="tx2"/>
                    </a:solidFill>
                  </a:rPr>
                  <a:t>select </a:t>
                </a:r>
                <a:r>
                  <a:rPr lang="en-US" sz="1600" b="1" dirty="0"/>
                  <a:t>count(*) … </a:t>
                </a:r>
                <a:r>
                  <a:rPr lang="en-US" sz="1600" b="1" dirty="0" smtClean="0"/>
                  <a:t>- </a:t>
                </a:r>
                <a:r>
                  <a:rPr lang="ru-RU" sz="1600" b="1" dirty="0"/>
                  <a:t>подсчет всех</a:t>
                </a:r>
              </a:p>
              <a:p>
                <a:pPr marL="914400" lvl="3"/>
                <a:r>
                  <a:rPr lang="en-US" b="1" dirty="0" smtClean="0">
                    <a:solidFill>
                      <a:schemeClr val="tx2"/>
                    </a:solidFill>
                  </a:rPr>
                  <a:t>select </a:t>
                </a:r>
                <a:r>
                  <a:rPr lang="en-US" sz="1600" b="1" dirty="0"/>
                  <a:t>count(distinct *) … </a:t>
                </a:r>
                <a:r>
                  <a:rPr lang="en-US" sz="1600" b="1" dirty="0" smtClean="0"/>
                  <a:t>- </a:t>
                </a:r>
                <a:r>
                  <a:rPr lang="ru-RU" sz="1600" b="1" dirty="0"/>
                  <a:t>подсчет различных</a:t>
                </a:r>
              </a:p>
              <a:p>
                <a:pPr marL="914400" lvl="3"/>
                <a:r>
                  <a:rPr lang="en-US" b="1" dirty="0" smtClean="0">
                    <a:solidFill>
                      <a:schemeClr val="tx2"/>
                    </a:solidFill>
                  </a:rPr>
                  <a:t>select </a:t>
                </a:r>
                <a:r>
                  <a:rPr lang="en-US" sz="1600" b="1" dirty="0"/>
                  <a:t>count(q) … </a:t>
                </a:r>
                <a:r>
                  <a:rPr lang="en-US" sz="1600" b="1" dirty="0" smtClean="0"/>
                  <a:t>- </a:t>
                </a:r>
                <a:r>
                  <a:rPr lang="ru-RU" sz="1600" b="1" dirty="0"/>
                  <a:t>подсчет не </a:t>
                </a:r>
                <a:r>
                  <a:rPr lang="en-US" sz="1600" b="1" dirty="0"/>
                  <a:t>null</a:t>
                </a:r>
              </a:p>
              <a:p>
                <a:pPr marL="914400" lvl="3"/>
                <a:r>
                  <a:rPr lang="en-US" sz="1600" b="1" dirty="0"/>
                  <a:t>…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having </a:t>
                </a:r>
                <a:r>
                  <a:rPr lang="en-US" sz="1600" b="1" dirty="0"/>
                  <a:t>condition </a:t>
                </a:r>
                <a:r>
                  <a:rPr lang="en-US" sz="1600" b="1" dirty="0" smtClean="0"/>
                  <a:t>--</a:t>
                </a:r>
                <a:r>
                  <a:rPr lang="ru-RU" sz="1600" b="1" dirty="0" smtClean="0"/>
                  <a:t>фильтрация </a:t>
                </a:r>
                <a:r>
                  <a:rPr lang="ru-RU" sz="1600" b="1" dirty="0"/>
                  <a:t>после агрегации</a:t>
                </a:r>
              </a:p>
              <a:p>
                <a:pPr marL="914400" lvl="3"/>
                <a:r>
                  <a:rPr lang="ru-RU" sz="1600" b="1" dirty="0"/>
                  <a:t>… </a:t>
                </a:r>
                <a:r>
                  <a:rPr lang="en-US" b="1" dirty="0">
                    <a:solidFill>
                      <a:schemeClr val="tx2"/>
                    </a:solidFill>
                  </a:rPr>
                  <a:t>order by </a:t>
                </a:r>
                <a:r>
                  <a:rPr lang="en-US" sz="1600" b="1" dirty="0"/>
                  <a:t>attrs </a:t>
                </a:r>
                <a:r>
                  <a:rPr lang="en-US" sz="1600" b="1" dirty="0" smtClean="0"/>
                  <a:t>- </a:t>
                </a:r>
                <a:r>
                  <a:rPr lang="ru-RU" sz="1600" b="1" dirty="0"/>
                  <a:t>сортировка </a:t>
                </a:r>
                <a:r>
                  <a:rPr lang="en-US" b="1" dirty="0" smtClean="0"/>
                  <a:t>		</a:t>
                </a:r>
                <a:r>
                  <a:rPr lang="en-US" b="1" dirty="0"/>
                  <a:t>	</a:t>
                </a:r>
                <a:endParaRPr lang="en-US" sz="1600" b="1" dirty="0" smtClean="0"/>
              </a:p>
              <a:p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592265"/>
              </a:xfrm>
              <a:prstGeom prst="rect">
                <a:avLst/>
              </a:prstGeom>
              <a:blipFill rotWithShape="1">
                <a:blip r:embed="rId5"/>
                <a:stretch>
                  <a:fillRect l="-455" t="-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0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Соединения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107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Полное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ru-RU" sz="1600" b="1" dirty="0"/>
                  <a:t>	</a:t>
                </a:r>
                <a:endParaRPr lang="en-US" sz="1600" b="1" dirty="0" smtClean="0"/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s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elect </a:t>
                </a:r>
                <a:r>
                  <a:rPr lang="ru-RU" b="1" dirty="0" smtClean="0"/>
                  <a:t>*</a:t>
                </a:r>
                <a:r>
                  <a:rPr lang="en-US" b="1" dirty="0" smtClean="0"/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R1 </a:t>
                </a:r>
                <a:r>
                  <a:rPr lang="en-US" b="1" dirty="0">
                    <a:solidFill>
                      <a:schemeClr val="tx2"/>
                    </a:solidFill>
                  </a:rPr>
                  <a:t>cross join </a:t>
                </a:r>
                <a:r>
                  <a:rPr lang="en-US" b="1" dirty="0" smtClean="0"/>
                  <a:t>R2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select </a:t>
                </a:r>
                <a:r>
                  <a:rPr lang="ru-RU" b="1" dirty="0" smtClean="0"/>
                  <a:t>*</a:t>
                </a:r>
                <a:r>
                  <a:rPr lang="en-US" b="1" dirty="0" smtClean="0"/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b="1" dirty="0" smtClean="0"/>
                  <a:t> R1, R2</a:t>
                </a:r>
                <a:endParaRPr lang="en-US" b="1" dirty="0"/>
              </a:p>
              <a:p>
                <a:endParaRPr lang="en-US" sz="1600" b="1" dirty="0" smtClean="0"/>
              </a:p>
              <a:p>
                <a:r>
                  <a:rPr lang="ru-RU" sz="1600" b="1" dirty="0" smtClean="0"/>
                  <a:t>Естественное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⋈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chemeClr val="tx2"/>
                    </a:solidFill>
                  </a:rPr>
                  <a:t>	</a:t>
                </a:r>
                <a:endParaRPr lang="ru-RU" b="1" dirty="0" smtClean="0">
                  <a:solidFill>
                    <a:schemeClr val="tx2"/>
                  </a:solidFill>
                </a:endParaRPr>
              </a:p>
              <a:p>
                <a:pPr marL="0" lvl="1"/>
                <a:r>
                  <a:rPr lang="en-US" b="1" dirty="0" smtClean="0">
                    <a:solidFill>
                      <a:schemeClr val="tx2"/>
                    </a:solidFill>
                  </a:rPr>
                  <a:t>        select </a:t>
                </a:r>
                <a:r>
                  <a:rPr lang="en-US" sz="1600" b="1" dirty="0" smtClean="0"/>
                  <a:t>*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from </a:t>
                </a:r>
                <a:r>
                  <a:rPr lang="en-US" sz="1600" b="1" dirty="0" smtClean="0"/>
                  <a:t>R1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natural join </a:t>
                </a:r>
                <a:r>
                  <a:rPr lang="en-US" sz="1600" b="1" dirty="0" smtClean="0"/>
                  <a:t>R2</a:t>
                </a:r>
              </a:p>
              <a:p>
                <a:pPr marL="0" lvl="1"/>
                <a:r>
                  <a:rPr lang="en-US" sz="16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1600" b="1" dirty="0" smtClean="0">
                    <a:solidFill>
                      <a:schemeClr val="tx2"/>
                    </a:solidFill>
                  </a:rPr>
                  <a:t>        </a:t>
                </a:r>
                <a:r>
                  <a:rPr lang="en-US" b="1" dirty="0">
                    <a:solidFill>
                      <a:schemeClr val="tx2"/>
                    </a:solidFill>
                  </a:rPr>
                  <a:t>select </a:t>
                </a:r>
                <a:r>
                  <a:rPr lang="en-US" sz="1600" b="1" dirty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 </a:t>
                </a:r>
                <a:r>
                  <a:rPr lang="en-US" sz="1600" b="1" dirty="0"/>
                  <a:t>R1</a:t>
                </a:r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inner join </a:t>
                </a:r>
                <a:r>
                  <a:rPr lang="en-US" sz="1600" b="1" dirty="0" smtClean="0"/>
                  <a:t>R2 using (A)</a:t>
                </a:r>
                <a:endParaRPr lang="en-US" sz="1600" b="1" dirty="0"/>
              </a:p>
              <a:p>
                <a:pPr marL="0" lvl="1"/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       select </a:t>
                </a:r>
                <a:r>
                  <a:rPr lang="en-US" sz="1600" b="1" dirty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 </a:t>
                </a:r>
                <a:r>
                  <a:rPr lang="en-US" sz="1600" b="1" dirty="0"/>
                  <a:t>R1</a:t>
                </a:r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2"/>
                    </a:solidFill>
                  </a:rPr>
                  <a:t>inner </a:t>
                </a:r>
                <a:r>
                  <a:rPr lang="en-US" b="1" dirty="0">
                    <a:solidFill>
                      <a:schemeClr val="tx2"/>
                    </a:solidFill>
                  </a:rPr>
                  <a:t>join </a:t>
                </a:r>
                <a:r>
                  <a:rPr lang="en-US" sz="1600" b="1" dirty="0" smtClean="0"/>
                  <a:t>R2 on R1.A = R2.A</a:t>
                </a:r>
              </a:p>
              <a:p>
                <a:pPr marL="0" lvl="1"/>
                <a:endParaRPr lang="en-US" sz="1600" b="1" dirty="0"/>
              </a:p>
              <a:p>
                <a:pPr marL="0" lvl="1"/>
                <a:r>
                  <a:rPr lang="ru-RU" sz="1600" b="1" dirty="0" smtClean="0"/>
                  <a:t>Внешние </a:t>
                </a:r>
                <a:r>
                  <a:rPr lang="pt-BR" sz="1600" b="1" dirty="0"/>
                  <a:t>R1꞊×꞊θR2, R1꞊⋊θR2, R1⋉꞊</a:t>
                </a:r>
                <a:r>
                  <a:rPr lang="pt-BR" sz="1600" b="1" dirty="0" smtClean="0"/>
                  <a:t>θR2</a:t>
                </a:r>
                <a:endParaRPr lang="ru-RU" sz="1600" b="1" dirty="0" smtClean="0"/>
              </a:p>
              <a:p>
                <a:pPr marL="0" lvl="1"/>
                <a:r>
                  <a:rPr lang="ru-RU" sz="1600" b="1" dirty="0"/>
                  <a:t> </a:t>
                </a:r>
                <a:r>
                  <a:rPr lang="ru-RU" sz="1600" b="1" dirty="0" smtClean="0"/>
                  <a:t>       </a:t>
                </a:r>
                <a:r>
                  <a:rPr lang="en-US" sz="1600" b="1" dirty="0" smtClean="0"/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select</a:t>
                </a:r>
                <a:r>
                  <a:rPr lang="en-US" sz="1600" b="1" dirty="0"/>
                  <a:t> 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sz="1600" b="1" dirty="0"/>
                  <a:t> R1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[</a:t>
                </a:r>
                <a:r>
                  <a:rPr lang="en-US" b="1" dirty="0">
                    <a:solidFill>
                      <a:schemeClr val="tx2"/>
                    </a:solidFill>
                  </a:rPr>
                  <a:t>full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] </a:t>
                </a:r>
                <a:r>
                  <a:rPr lang="en-US" b="1" dirty="0">
                    <a:solidFill>
                      <a:schemeClr val="tx2"/>
                    </a:solidFill>
                  </a:rPr>
                  <a:t>outer</a:t>
                </a:r>
                <a:r>
                  <a:rPr lang="en-US" sz="1600" b="1" dirty="0"/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join</a:t>
                </a:r>
                <a:r>
                  <a:rPr lang="en-US" sz="1600" b="1" dirty="0"/>
                  <a:t> R2 </a:t>
                </a:r>
                <a:r>
                  <a:rPr lang="en-US" b="1" dirty="0">
                    <a:solidFill>
                      <a:schemeClr val="tx2"/>
                    </a:solidFill>
                  </a:rPr>
                  <a:t>on</a:t>
                </a:r>
                <a:r>
                  <a:rPr lang="en-US" sz="1600" b="1" dirty="0"/>
                  <a:t> </a:t>
                </a:r>
                <a:r>
                  <a:rPr lang="el-GR" sz="1600" b="1" dirty="0">
                    <a:solidFill>
                      <a:srgbClr val="C00000"/>
                    </a:solidFill>
                  </a:rPr>
                  <a:t>θ</a:t>
                </a:r>
              </a:p>
              <a:p>
                <a:pPr marL="0" lvl="1"/>
                <a:r>
                  <a:rPr lang="el-GR" sz="1600" b="1" dirty="0" smtClean="0"/>
                  <a:t>    </a:t>
                </a:r>
                <a:r>
                  <a:rPr lang="ru-RU" sz="1600" b="1" dirty="0" smtClean="0"/>
                  <a:t>     </a:t>
                </a:r>
                <a:r>
                  <a:rPr lang="en-US" b="1" dirty="0">
                    <a:solidFill>
                      <a:schemeClr val="tx2"/>
                    </a:solidFill>
                  </a:rPr>
                  <a:t>select</a:t>
                </a:r>
                <a:r>
                  <a:rPr lang="en-US" sz="1600" b="1" dirty="0" smtClean="0"/>
                  <a:t> </a:t>
                </a:r>
                <a:r>
                  <a:rPr lang="en-US" sz="1600" b="1" dirty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sz="1600" b="1" dirty="0"/>
                  <a:t> R1 </a:t>
                </a:r>
                <a:r>
                  <a:rPr lang="en-US" b="1" dirty="0">
                    <a:solidFill>
                      <a:schemeClr val="tx2"/>
                    </a:solidFill>
                  </a:rPr>
                  <a:t>left</a:t>
                </a:r>
                <a:r>
                  <a:rPr lang="en-US" sz="1600" b="1" dirty="0"/>
                  <a:t>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[</a:t>
                </a:r>
                <a:r>
                  <a:rPr lang="en-US" b="1" dirty="0">
                    <a:solidFill>
                      <a:schemeClr val="tx2"/>
                    </a:solidFill>
                  </a:rPr>
                  <a:t>join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]</a:t>
                </a:r>
                <a:r>
                  <a:rPr lang="en-US" sz="1600" b="1" dirty="0"/>
                  <a:t> R2 </a:t>
                </a:r>
                <a:r>
                  <a:rPr lang="en-US" b="1" dirty="0">
                    <a:solidFill>
                      <a:schemeClr val="tx2"/>
                    </a:solidFill>
                  </a:rPr>
                  <a:t>on</a:t>
                </a:r>
                <a:r>
                  <a:rPr lang="en-US" sz="1600" b="1" dirty="0"/>
                  <a:t> </a:t>
                </a:r>
                <a:r>
                  <a:rPr lang="el-GR" sz="1600" b="1" dirty="0">
                    <a:solidFill>
                      <a:srgbClr val="C00000"/>
                    </a:solidFill>
                  </a:rPr>
                  <a:t>θ</a:t>
                </a:r>
              </a:p>
              <a:p>
                <a:pPr marL="0" lvl="1"/>
                <a:r>
                  <a:rPr lang="el-GR" sz="1600" b="1" dirty="0" smtClean="0"/>
                  <a:t>    </a:t>
                </a:r>
                <a:r>
                  <a:rPr lang="ru-RU" sz="1600" b="1" dirty="0" smtClean="0"/>
                  <a:t>     </a:t>
                </a:r>
                <a:r>
                  <a:rPr lang="en-US" b="1" dirty="0">
                    <a:solidFill>
                      <a:schemeClr val="tx2"/>
                    </a:solidFill>
                  </a:rPr>
                  <a:t>select</a:t>
                </a:r>
                <a:r>
                  <a:rPr lang="en-US" sz="1600" b="1" dirty="0" smtClean="0"/>
                  <a:t> </a:t>
                </a:r>
                <a:r>
                  <a:rPr lang="en-US" sz="1600" b="1" dirty="0"/>
                  <a:t>* </a:t>
                </a:r>
                <a:r>
                  <a:rPr lang="en-US" b="1" dirty="0">
                    <a:solidFill>
                      <a:schemeClr val="tx2"/>
                    </a:solidFill>
                  </a:rPr>
                  <a:t>from</a:t>
                </a:r>
                <a:r>
                  <a:rPr lang="en-US" sz="1600" b="1" dirty="0"/>
                  <a:t> R1 </a:t>
                </a:r>
                <a:r>
                  <a:rPr lang="en-US" b="1" dirty="0">
                    <a:solidFill>
                      <a:schemeClr val="tx2"/>
                    </a:solidFill>
                  </a:rPr>
                  <a:t>right</a:t>
                </a:r>
                <a:r>
                  <a:rPr lang="en-US" sz="1600" b="1" dirty="0"/>
                  <a:t>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[</a:t>
                </a:r>
                <a:r>
                  <a:rPr lang="en-US" b="1" dirty="0">
                    <a:solidFill>
                      <a:schemeClr val="tx2"/>
                    </a:solidFill>
                  </a:rPr>
                  <a:t>join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] </a:t>
                </a:r>
                <a:r>
                  <a:rPr lang="en-US" sz="1600" b="1" dirty="0"/>
                  <a:t>R2 </a:t>
                </a:r>
                <a:r>
                  <a:rPr lang="en-US" b="1" dirty="0">
                    <a:solidFill>
                      <a:schemeClr val="tx2"/>
                    </a:solidFill>
                  </a:rPr>
                  <a:t>on</a:t>
                </a:r>
                <a:r>
                  <a:rPr lang="en-US" sz="1600" b="1" dirty="0"/>
                  <a:t> </a:t>
                </a:r>
                <a:r>
                  <a:rPr lang="el-GR" sz="1600" b="1" dirty="0">
                    <a:solidFill>
                      <a:srgbClr val="C00000"/>
                    </a:solidFill>
                  </a:rPr>
                  <a:t>θ</a:t>
                </a:r>
              </a:p>
              <a:p>
                <a:pPr marL="0" lvl="1"/>
                <a:endParaRPr lang="el-GR" sz="1600" b="1" dirty="0"/>
              </a:p>
              <a:p>
                <a:pPr marL="0" lvl="1"/>
                <a:r>
                  <a:rPr lang="ru-RU" sz="1600" b="1" dirty="0"/>
                  <a:t>Полусоединений нет</a:t>
                </a:r>
                <a:endParaRPr lang="en-US" sz="1600" b="1" dirty="0"/>
              </a:p>
              <a:p>
                <a:pPr marL="0" lvl="1"/>
                <a:r>
                  <a:rPr lang="en-US" b="1" dirty="0" smtClean="0"/>
                  <a:t>	</a:t>
                </a:r>
                <a:r>
                  <a:rPr lang="en-US" b="1" dirty="0"/>
                  <a:t>	</a:t>
                </a:r>
                <a:endParaRPr lang="en-US" sz="1600" b="1" dirty="0" smtClean="0"/>
              </a:p>
              <a:p>
                <a:endParaRPr lang="ru-RU" sz="16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4555093"/>
              </a:xfrm>
              <a:prstGeom prst="rect">
                <a:avLst/>
              </a:prstGeom>
              <a:blipFill rotWithShape="1">
                <a:blip r:embed="rId5"/>
                <a:stretch>
                  <a:fillRect l="-455" t="-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109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87021" y="2990137"/>
            <a:ext cx="533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НОРМАЛИЗАЦИЯ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397124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Нормализация данных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109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1600" b="1" dirty="0"/>
              <a:t>Основная задача – облегчить поддержание целостности данных</a:t>
            </a:r>
            <a:r>
              <a:rPr lang="ru-RU" altLang="ru-RU" sz="1600" b="1" dirty="0" smtClean="0"/>
              <a:t>.</a:t>
            </a:r>
          </a:p>
          <a:p>
            <a:pPr algn="just"/>
            <a:endParaRPr lang="ru-RU" altLang="ru-RU" sz="1600" b="1" dirty="0" smtClean="0"/>
          </a:p>
          <a:p>
            <a:pPr algn="just"/>
            <a:r>
              <a:rPr lang="ru-RU" altLang="ru-RU" sz="1600" b="1" dirty="0" smtClean="0"/>
              <a:t>Проблемы</a:t>
            </a:r>
            <a:r>
              <a:rPr lang="ru-RU" altLang="ru-RU" sz="1600" b="1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При изменении одной записи может потребоваться внести изменения</a:t>
            </a:r>
            <a:br>
              <a:rPr lang="ru-RU" altLang="ru-RU" sz="1600" b="1" dirty="0"/>
            </a:br>
            <a:r>
              <a:rPr lang="ru-RU" altLang="ru-RU" sz="1600" b="1" dirty="0"/>
              <a:t>и в другие, вообще говоря, независимые от нее записи.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При удалении данных может быть удалена информация, которую,</a:t>
            </a:r>
            <a:br>
              <a:rPr lang="ru-RU" altLang="ru-RU" sz="1600" b="1" dirty="0"/>
            </a:br>
            <a:r>
              <a:rPr lang="ru-RU" altLang="ru-RU" sz="1600" b="1" dirty="0"/>
              <a:t>вообще говоря, желательно было оставить.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При добавлении данных может потребоваться вводить неопределенные</a:t>
            </a:r>
            <a:br>
              <a:rPr lang="ru-RU" altLang="ru-RU" sz="1600" b="1" dirty="0"/>
            </a:br>
            <a:r>
              <a:rPr lang="ru-RU" altLang="ru-RU" sz="1600" b="1" dirty="0"/>
              <a:t>значения, необходимость которых сомнительна.</a:t>
            </a:r>
          </a:p>
          <a:p>
            <a:pPr algn="just"/>
            <a:endParaRPr lang="ru-RU" altLang="ru-RU" sz="1600" b="1" dirty="0" smtClean="0"/>
          </a:p>
          <a:p>
            <a:pPr algn="just"/>
            <a:r>
              <a:rPr lang="ru-RU" altLang="ru-RU" sz="1600" b="1" dirty="0" smtClean="0"/>
              <a:t>Говорят</a:t>
            </a:r>
            <a:r>
              <a:rPr lang="ru-RU" altLang="ru-RU" sz="1600" b="1" dirty="0"/>
              <a:t>, что в БД могут иметь место «</a:t>
            </a:r>
            <a:r>
              <a:rPr lang="ru-RU" altLang="ru-RU" sz="1600" b="1" dirty="0">
                <a:solidFill>
                  <a:srgbClr val="C00000"/>
                </a:solidFill>
              </a:rPr>
              <a:t>аномалии изменения</a:t>
            </a:r>
            <a:r>
              <a:rPr lang="ru-RU" altLang="ru-RU" sz="1600" b="1" dirty="0"/>
              <a:t>», «</a:t>
            </a:r>
            <a:r>
              <a:rPr lang="ru-RU" altLang="ru-RU" sz="1600" b="1" dirty="0" smtClean="0">
                <a:solidFill>
                  <a:srgbClr val="C00000"/>
                </a:solidFill>
              </a:rPr>
              <a:t>аномалии добавления</a:t>
            </a:r>
            <a:r>
              <a:rPr lang="ru-RU" altLang="ru-RU" sz="1600" b="1" dirty="0"/>
              <a:t>» и «</a:t>
            </a:r>
            <a:r>
              <a:rPr lang="ru-RU" altLang="ru-RU" sz="1600" b="1" dirty="0">
                <a:solidFill>
                  <a:srgbClr val="C00000"/>
                </a:solidFill>
              </a:rPr>
              <a:t>аномалии удаления</a:t>
            </a:r>
            <a:r>
              <a:rPr lang="ru-RU" altLang="ru-RU" sz="1600" b="1" dirty="0"/>
              <a:t>».</a:t>
            </a:r>
          </a:p>
          <a:p>
            <a:pPr algn="just"/>
            <a:endParaRPr lang="ru-RU" altLang="ru-RU" sz="1600" b="1" dirty="0" smtClean="0"/>
          </a:p>
          <a:p>
            <a:pPr algn="just"/>
            <a:r>
              <a:rPr lang="ru-RU" altLang="ru-RU" sz="1600" b="1" dirty="0" smtClean="0"/>
              <a:t>Дополнительные </a:t>
            </a:r>
            <a:r>
              <a:rPr lang="ru-RU" altLang="ru-RU" sz="1600" b="1" dirty="0"/>
              <a:t>цели, преследуемые нормализацией:</a:t>
            </a:r>
          </a:p>
          <a:p>
            <a:pPr algn="just">
              <a:buFontTx/>
              <a:buAutoNum type="arabicPeriod"/>
            </a:pPr>
            <a:r>
              <a:rPr lang="ru-RU" altLang="ru-RU" sz="1600" b="1" dirty="0"/>
              <a:t>Уменьшить объем таблиц, исключив дублирование данных.</a:t>
            </a:r>
          </a:p>
          <a:p>
            <a:pPr algn="just">
              <a:buFontTx/>
              <a:buAutoNum type="arabicPeriod"/>
            </a:pPr>
            <a:r>
              <a:rPr lang="ru-RU" altLang="ru-RU" sz="1600" b="1" dirty="0"/>
              <a:t>Обеспечить быстрый доступ к данным, упростив их структуру.</a:t>
            </a:r>
          </a:p>
          <a:p>
            <a:pPr algn="just"/>
            <a:endParaRPr lang="ru-RU" alt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88201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Сжатие.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11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/>
              <a:t>Файлы NTFS имеют один довольно полезный атрибут </a:t>
            </a:r>
            <a:r>
              <a:rPr lang="ru-RU" sz="1600" b="1" dirty="0" smtClean="0"/>
              <a:t>– «</a:t>
            </a:r>
            <a:r>
              <a:rPr lang="ru-RU" sz="1600" b="1" dirty="0" smtClean="0">
                <a:solidFill>
                  <a:srgbClr val="C00000"/>
                </a:solidFill>
              </a:rPr>
              <a:t>сжатый</a:t>
            </a:r>
            <a:r>
              <a:rPr lang="ru-RU" sz="1600" b="1" dirty="0" smtClean="0"/>
              <a:t>». </a:t>
            </a:r>
          </a:p>
          <a:p>
            <a:pPr algn="just"/>
            <a:r>
              <a:rPr lang="ru-RU" sz="1600" b="1" dirty="0" smtClean="0"/>
              <a:t>Любой </a:t>
            </a:r>
            <a:r>
              <a:rPr lang="ru-RU" sz="1600" b="1" dirty="0"/>
              <a:t>файл или каталог в индивидуальном порядке может хранится на диске в сжатом виде - этот процесс совершенно прозрачен для приложений. Сжатие осуществляется блоками по 16 кластеров и использует так называемые </a:t>
            </a:r>
            <a:r>
              <a:rPr lang="ru-RU" sz="1600" b="1" dirty="0" smtClean="0">
                <a:solidFill>
                  <a:srgbClr val="C00000"/>
                </a:solidFill>
              </a:rPr>
              <a:t>«виртуальные кластеры» </a:t>
            </a:r>
            <a:r>
              <a:rPr lang="ru-RU" sz="1600" b="1" dirty="0"/>
              <a:t>- опять же предельно гибкое решение, позволяющее добиться интересных эффектов - например, половина файла может быть сжата, а половина - нет</a:t>
            </a:r>
            <a:r>
              <a:rPr lang="ru-RU" sz="1600" b="1" dirty="0" smtClean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49" y="2938622"/>
            <a:ext cx="7180451" cy="207027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1424" y="5052142"/>
            <a:ext cx="84285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Сжатый </a:t>
            </a:r>
            <a:r>
              <a:rPr lang="ru-RU" sz="1600" b="1" dirty="0"/>
              <a:t>файл имеет </a:t>
            </a:r>
            <a:r>
              <a:rPr lang="ru-RU" sz="1600" b="1" dirty="0" smtClean="0"/>
              <a:t>«виртуальные кластеры», </a:t>
            </a:r>
            <a:r>
              <a:rPr lang="ru-RU" sz="1600" b="1" dirty="0"/>
              <a:t>реальной информации в которых нет. Как только система видит такие виртуальные кластеры, она тут же понимает, что данные предыдущего блока, кратного 16-ти, должны быть разжаты, а получившиеся данные как раз заполнят виртуальные кластеры - вот, по сути, и весь алгоритм.</a:t>
            </a:r>
          </a:p>
        </p:txBody>
      </p:sp>
    </p:spTree>
    <p:extLst>
      <p:ext uri="{BB962C8B-B14F-4D97-AF65-F5344CB8AC3E}">
        <p14:creationId xmlns:p14="http://schemas.microsoft.com/office/powerpoint/2010/main" val="152145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Нормализация данных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110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b="1" dirty="0"/>
              <a:t>Рассмотрим таблицу участия программистов в проекте</a:t>
            </a:r>
            <a:r>
              <a:rPr lang="ru-RU" altLang="ru-RU" sz="1600" b="1" dirty="0" smtClean="0"/>
              <a:t>:</a:t>
            </a:r>
            <a:endParaRPr lang="ru-RU" altLang="ru-RU" sz="1600" b="1" dirty="0"/>
          </a:p>
        </p:txBody>
      </p:sp>
      <p:pic>
        <p:nvPicPr>
          <p:cNvPr id="9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69" y="1774371"/>
            <a:ext cx="8229600" cy="16764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73438" y="3609024"/>
            <a:ext cx="8754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b="1" dirty="0" smtClean="0">
                <a:solidFill>
                  <a:srgbClr val="C00000"/>
                </a:solidFill>
              </a:rPr>
              <a:t>Аномали</a:t>
            </a:r>
            <a:r>
              <a:rPr lang="ru-RU" altLang="ru-RU" sz="1600" b="1" dirty="0">
                <a:solidFill>
                  <a:srgbClr val="C00000"/>
                </a:solidFill>
              </a:rPr>
              <a:t>и</a:t>
            </a:r>
            <a:r>
              <a:rPr lang="ru-RU" altLang="ru-RU" sz="1600" b="1" dirty="0" smtClean="0">
                <a:solidFill>
                  <a:srgbClr val="C00000"/>
                </a:solidFill>
              </a:rPr>
              <a:t> </a:t>
            </a:r>
            <a:r>
              <a:rPr lang="ru-RU" altLang="ru-RU" sz="1600" b="1" dirty="0">
                <a:solidFill>
                  <a:srgbClr val="C00000"/>
                </a:solidFill>
              </a:rPr>
              <a:t>изменения: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 smtClean="0"/>
              <a:t>При </a:t>
            </a:r>
            <a:r>
              <a:rPr lang="ru-RU" altLang="ru-RU" sz="1600" b="1" dirty="0"/>
              <a:t>изменении «Вася» на «Василий» требуется отследить все вхождения</a:t>
            </a:r>
            <a:br>
              <a:rPr lang="ru-RU" altLang="ru-RU" sz="1600" b="1" dirty="0"/>
            </a:br>
            <a:r>
              <a:rPr lang="ru-RU" altLang="ru-RU" sz="1600" b="1" dirty="0"/>
              <a:t>«Васи» в атрибуте «Участник» и, возможно, «Руководитель</a:t>
            </a:r>
            <a:r>
              <a:rPr lang="ru-RU" altLang="ru-RU" sz="1600" b="1" dirty="0" smtClean="0"/>
              <a:t>».</a:t>
            </a:r>
          </a:p>
          <a:p>
            <a:r>
              <a:rPr lang="ru-RU" altLang="ru-RU" sz="1600" b="1" dirty="0">
                <a:solidFill>
                  <a:srgbClr val="C00000"/>
                </a:solidFill>
              </a:rPr>
              <a:t>Аномалия добавления: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 smtClean="0"/>
              <a:t>При </a:t>
            </a:r>
            <a:r>
              <a:rPr lang="ru-RU" altLang="ru-RU" sz="1600" b="1" dirty="0"/>
              <a:t>добавлении нового проекта необходимо определить хотя бы одного</a:t>
            </a:r>
            <a:br>
              <a:rPr lang="ru-RU" altLang="ru-RU" sz="1600" b="1" dirty="0"/>
            </a:br>
            <a:r>
              <a:rPr lang="ru-RU" altLang="ru-RU" sz="1600" b="1" dirty="0"/>
              <a:t>участника проекта или оставить некоторые поля неопределенными.</a:t>
            </a:r>
          </a:p>
          <a:p>
            <a:r>
              <a:rPr lang="ru-RU" altLang="ru-RU" sz="1600" b="1" dirty="0">
                <a:solidFill>
                  <a:srgbClr val="C00000"/>
                </a:solidFill>
              </a:rPr>
              <a:t>Аномалия удаления: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 smtClean="0"/>
              <a:t>При </a:t>
            </a:r>
            <a:r>
              <a:rPr lang="ru-RU" altLang="ru-RU" sz="1600" b="1" dirty="0"/>
              <a:t>удалении «Пети» как участника проекта «</a:t>
            </a:r>
            <a:r>
              <a:rPr lang="en-US" altLang="ru-RU" sz="1600" b="1" dirty="0"/>
              <a:t>P1</a:t>
            </a:r>
            <a:r>
              <a:rPr lang="ru-RU" altLang="ru-RU" sz="1600" b="1" dirty="0"/>
              <a:t>» исчезает информация</a:t>
            </a:r>
            <a:br>
              <a:rPr lang="ru-RU" altLang="ru-RU" sz="1600" b="1" dirty="0"/>
            </a:br>
            <a:r>
              <a:rPr lang="ru-RU" altLang="ru-RU" sz="1600" b="1" dirty="0"/>
              <a:t>и о самом сотруднике и о роли «Тестер</a:t>
            </a:r>
            <a:r>
              <a:rPr lang="ru-RU" altLang="ru-RU" sz="1600" b="1" dirty="0" smtClean="0"/>
              <a:t>».</a:t>
            </a:r>
            <a:endParaRPr lang="ru-RU" alt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8819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Нормальные формы и разделение таблиц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30026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111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1600" b="1" dirty="0">
                <a:solidFill>
                  <a:srgbClr val="C00000"/>
                </a:solidFill>
              </a:rPr>
              <a:t>Процесс нормализации </a:t>
            </a:r>
            <a:r>
              <a:rPr lang="ru-RU" altLang="ru-RU" sz="1600" b="1" dirty="0"/>
              <a:t>– это, в основном, процесс разделения таблиц </a:t>
            </a:r>
            <a:r>
              <a:rPr lang="ru-RU" altLang="ru-RU" sz="1600" b="1" dirty="0" smtClean="0"/>
              <a:t>на независимые </a:t>
            </a:r>
            <a:r>
              <a:rPr lang="ru-RU" altLang="ru-RU" sz="1600" b="1" dirty="0"/>
              <a:t>таблицы без потери информации</a:t>
            </a:r>
            <a:r>
              <a:rPr lang="ru-RU" altLang="ru-RU" sz="1600" b="1" dirty="0" smtClean="0"/>
              <a:t>.</a:t>
            </a:r>
          </a:p>
          <a:p>
            <a:pPr algn="just"/>
            <a:endParaRPr lang="ru-RU" altLang="ru-RU" sz="1600" b="1" dirty="0" smtClean="0"/>
          </a:p>
          <a:p>
            <a:pPr algn="just"/>
            <a:r>
              <a:rPr lang="ru-RU" altLang="ru-RU" sz="1600" b="1" dirty="0"/>
              <a:t>«Без потери информации» означает, что исходную таблицу всегда </a:t>
            </a:r>
            <a:r>
              <a:rPr lang="ru-RU" altLang="ru-RU" sz="1600" b="1" dirty="0" smtClean="0"/>
              <a:t>можно восстановить</a:t>
            </a:r>
            <a:r>
              <a:rPr lang="ru-RU" altLang="ru-RU" sz="1600" b="1" dirty="0"/>
              <a:t>, выполнив некоторое «соединение» (</a:t>
            </a:r>
            <a:r>
              <a:rPr lang="en-US" altLang="ru-RU" sz="1600" b="1" dirty="0"/>
              <a:t>JOIN) </a:t>
            </a:r>
            <a:r>
              <a:rPr lang="ru-RU" altLang="ru-RU" sz="1600" b="1" dirty="0" smtClean="0"/>
              <a:t>получившихся в </a:t>
            </a:r>
            <a:r>
              <a:rPr lang="ru-RU" altLang="ru-RU" sz="1600" b="1" dirty="0"/>
              <a:t>результате разделения меньших таблиц</a:t>
            </a:r>
            <a:r>
              <a:rPr lang="ru-RU" altLang="ru-RU" sz="1600" b="1" dirty="0" smtClean="0"/>
              <a:t>.</a:t>
            </a:r>
          </a:p>
          <a:p>
            <a:pPr algn="just"/>
            <a:endParaRPr lang="ru-RU" altLang="ru-RU" sz="1600" b="1" dirty="0"/>
          </a:p>
          <a:p>
            <a:pPr algn="just"/>
            <a:r>
              <a:rPr lang="ru-RU" altLang="ru-RU" sz="1600" b="1" dirty="0"/>
              <a:t>Разделение таблиц приводит к: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уменьшению зависимости между элементами одной записи;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уменьшению размеров самих таблиц;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уменьшению количества дублирующей информации;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увеличению гибкости в формировании результатов запросов.</a:t>
            </a:r>
          </a:p>
          <a:p>
            <a:pPr algn="just"/>
            <a:endParaRPr lang="ru-RU" altLang="ru-RU" sz="1600" b="1" dirty="0" smtClean="0"/>
          </a:p>
          <a:p>
            <a:pPr algn="just"/>
            <a:r>
              <a:rPr lang="ru-RU" altLang="ru-RU" sz="1600" b="1" dirty="0" smtClean="0"/>
              <a:t>Различают </a:t>
            </a:r>
            <a:r>
              <a:rPr lang="ru-RU" altLang="ru-RU" sz="1600" b="1" dirty="0"/>
              <a:t>несколько «нормальных форм» данных, которые определяются</a:t>
            </a:r>
            <a:r>
              <a:rPr lang="ru-RU" altLang="ru-RU" sz="1600" b="1" dirty="0" smtClean="0"/>
              <a:t>, прежде </a:t>
            </a:r>
            <a:r>
              <a:rPr lang="ru-RU" altLang="ru-RU" sz="1600" b="1" dirty="0"/>
              <a:t>всего, уровнем зависимости между значениями атрибутов в </a:t>
            </a:r>
            <a:r>
              <a:rPr lang="ru-RU" altLang="ru-RU" sz="1600" b="1" dirty="0" smtClean="0"/>
              <a:t>одной таблице </a:t>
            </a:r>
            <a:r>
              <a:rPr lang="ru-RU" altLang="ru-RU" sz="1600" b="1" dirty="0"/>
              <a:t>(или записи).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1НФ; 2НФ; 3НФ; НФБК </a:t>
            </a:r>
            <a:r>
              <a:rPr lang="ru-RU" altLang="ru-RU" sz="1600" b="1" dirty="0"/>
              <a:t>– традиционные, хорошо изученные НФ;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4НФ; 5НФ </a:t>
            </a:r>
            <a:r>
              <a:rPr lang="ru-RU" altLang="ru-RU" sz="1600" b="1" dirty="0"/>
              <a:t>– формы, введенные для того, чтобы избежать некоторых </a:t>
            </a:r>
            <a:br>
              <a:rPr lang="ru-RU" altLang="ru-RU" sz="1600" b="1" dirty="0"/>
            </a:br>
            <a:r>
              <a:rPr lang="ru-RU" altLang="ru-RU" sz="1600" b="1" dirty="0"/>
              <a:t>достаточно редких аномалий;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6НФ; 7НФ </a:t>
            </a:r>
            <a:r>
              <a:rPr lang="ru-RU" altLang="ru-RU" sz="1600" b="1" dirty="0"/>
              <a:t>– крайне редко используемые нормальные формы</a:t>
            </a:r>
            <a:r>
              <a:rPr lang="ru-RU" altLang="ru-RU" sz="1600" b="1" dirty="0" smtClean="0"/>
              <a:t>.</a:t>
            </a:r>
            <a:endParaRPr lang="ru-RU" alt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4257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Первая нормальная форма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</a:rPr>
              <a:t>12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1600" b="1" dirty="0">
                <a:solidFill>
                  <a:srgbClr val="C00000"/>
                </a:solidFill>
              </a:rPr>
              <a:t>Первая нормальная форма</a:t>
            </a:r>
            <a:r>
              <a:rPr lang="ru-RU" altLang="ru-RU" sz="1600" b="1" dirty="0"/>
              <a:t>: атрибуты атомарны и каждая таблица </a:t>
            </a:r>
            <a:r>
              <a:rPr lang="ru-RU" altLang="ru-RU" sz="1600" b="1" dirty="0" smtClean="0"/>
              <a:t>имеет по </a:t>
            </a:r>
            <a:r>
              <a:rPr lang="ru-RU" altLang="ru-RU" sz="1600" b="1" dirty="0"/>
              <a:t>крайней мере один потенциальный ключ</a:t>
            </a:r>
            <a:r>
              <a:rPr lang="ru-RU" altLang="ru-RU" sz="1600" b="1" dirty="0" smtClean="0"/>
              <a:t>.</a:t>
            </a:r>
          </a:p>
          <a:p>
            <a:endParaRPr lang="ru-RU" altLang="ru-RU" sz="1600" b="1" dirty="0"/>
          </a:p>
          <a:p>
            <a:pPr algn="just"/>
            <a:r>
              <a:rPr lang="ru-RU" altLang="ru-RU" sz="1600" b="1" dirty="0"/>
              <a:t>Формально в реляционных БД данные всегда находятся в 1НФ, однако</a:t>
            </a:r>
            <a:r>
              <a:rPr lang="ru-RU" altLang="ru-RU" sz="1600" b="1" dirty="0" smtClean="0"/>
              <a:t>, на </a:t>
            </a:r>
            <a:r>
              <a:rPr lang="ru-RU" altLang="ru-RU" sz="1600" b="1" dirty="0"/>
              <a:t>практике возможны следующие ситуации, когда все же </a:t>
            </a:r>
            <a:r>
              <a:rPr lang="ru-RU" altLang="ru-RU" sz="1600" b="1" dirty="0" smtClean="0"/>
              <a:t>требуется некоторое </a:t>
            </a:r>
            <a:r>
              <a:rPr lang="ru-RU" altLang="ru-RU" sz="1600" b="1" dirty="0"/>
              <a:t>«приведение» к 1НФ:</a:t>
            </a:r>
          </a:p>
          <a:p>
            <a:pPr algn="just">
              <a:buFontTx/>
              <a:buChar char="•"/>
            </a:pPr>
            <a:r>
              <a:rPr lang="ru-RU" altLang="ru-RU" sz="1600" b="1" dirty="0"/>
              <a:t>в таблице имеются повторяющиеся записи (надо либо удалить </a:t>
            </a:r>
            <a:r>
              <a:rPr lang="ru-RU" altLang="ru-RU" sz="1600" b="1" dirty="0" smtClean="0"/>
              <a:t>дубликаты</a:t>
            </a:r>
            <a:r>
              <a:rPr lang="ru-RU" altLang="ru-RU" sz="1600" b="1" dirty="0"/>
              <a:t>, либо правильно проидентифицировать их</a:t>
            </a:r>
            <a:r>
              <a:rPr lang="ru-RU" altLang="ru-RU" sz="1600" b="1" dirty="0" smtClean="0"/>
              <a:t>.</a:t>
            </a:r>
            <a:endParaRPr lang="ru-RU" altLang="ru-RU" sz="1600" b="1" dirty="0"/>
          </a:p>
        </p:txBody>
      </p:sp>
      <p:pic>
        <p:nvPicPr>
          <p:cNvPr id="9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1" y="3298190"/>
            <a:ext cx="2519362" cy="1249680"/>
          </a:xfrm>
          <a:prstGeom prst="rect">
            <a:avLst/>
          </a:prstGeom>
        </p:spPr>
      </p:pic>
      <p:pic>
        <p:nvPicPr>
          <p:cNvPr id="10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606" y="3298190"/>
            <a:ext cx="2519362" cy="944880"/>
          </a:xfrm>
          <a:prstGeom prst="rect">
            <a:avLst/>
          </a:prstGeom>
        </p:spPr>
      </p:pic>
      <p:pic>
        <p:nvPicPr>
          <p:cNvPr id="11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606" y="4809490"/>
            <a:ext cx="3579812" cy="1249680"/>
          </a:xfrm>
          <a:prstGeom prst="rect">
            <a:avLst/>
          </a:prstGeom>
        </p:spPr>
      </p:pic>
      <p:sp>
        <p:nvSpPr>
          <p:cNvPr id="12" name="Line 82"/>
          <p:cNvSpPr>
            <a:spLocks noChangeShapeType="1"/>
          </p:cNvSpPr>
          <p:nvPr/>
        </p:nvSpPr>
        <p:spPr bwMode="auto">
          <a:xfrm>
            <a:off x="3394868" y="3872865"/>
            <a:ext cx="1079500" cy="0"/>
          </a:xfrm>
          <a:prstGeom prst="line">
            <a:avLst/>
          </a:prstGeom>
          <a:noFill/>
          <a:ln w="1016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3" name="Line 83"/>
          <p:cNvSpPr>
            <a:spLocks noChangeShapeType="1"/>
          </p:cNvSpPr>
          <p:nvPr/>
        </p:nvSpPr>
        <p:spPr bwMode="auto">
          <a:xfrm>
            <a:off x="3394868" y="4306252"/>
            <a:ext cx="1150938" cy="935038"/>
          </a:xfrm>
          <a:prstGeom prst="line">
            <a:avLst/>
          </a:prstGeom>
          <a:noFill/>
          <a:ln w="1016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01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Первая нормальная форма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</a:rPr>
              <a:t>13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b="1" dirty="0"/>
              <a:t>Еще одна ситуация, когда требуется приведение к 1НФ:</a:t>
            </a:r>
          </a:p>
          <a:p>
            <a:pPr>
              <a:buFontTx/>
              <a:buChar char="•"/>
            </a:pPr>
            <a:r>
              <a:rPr lang="ru-RU" altLang="ru-RU" sz="1600" b="1" dirty="0"/>
              <a:t>в таблице имеются составные атрибуты.</a:t>
            </a:r>
          </a:p>
        </p:txBody>
      </p:sp>
      <p:pic>
        <p:nvPicPr>
          <p:cNvPr id="14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39" y="2095137"/>
            <a:ext cx="2519362" cy="1158240"/>
          </a:xfrm>
          <a:prstGeom prst="rect">
            <a:avLst/>
          </a:prstGeom>
        </p:spPr>
      </p:pic>
      <p:pic>
        <p:nvPicPr>
          <p:cNvPr id="15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964" y="2095137"/>
            <a:ext cx="2519362" cy="1249680"/>
          </a:xfrm>
          <a:prstGeom prst="rect">
            <a:avLst/>
          </a:prstGeom>
        </p:spPr>
      </p:pic>
      <p:sp>
        <p:nvSpPr>
          <p:cNvPr id="17" name="Line 59"/>
          <p:cNvSpPr>
            <a:spLocks noChangeShapeType="1"/>
          </p:cNvSpPr>
          <p:nvPr/>
        </p:nvSpPr>
        <p:spPr bwMode="auto">
          <a:xfrm>
            <a:off x="3680226" y="2671399"/>
            <a:ext cx="1079500" cy="0"/>
          </a:xfrm>
          <a:prstGeom prst="line">
            <a:avLst/>
          </a:prstGeom>
          <a:noFill/>
          <a:ln w="1016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09497" y="3429000"/>
            <a:ext cx="8683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b="1" dirty="0"/>
              <a:t>На практике это не всегда «правильное» преобразование. </a:t>
            </a:r>
            <a:br>
              <a:rPr lang="ru-RU" altLang="ru-RU" sz="1600" b="1" dirty="0"/>
            </a:br>
            <a:r>
              <a:rPr lang="ru-RU" altLang="ru-RU" sz="1600" b="1" dirty="0"/>
              <a:t>В данном случае разделение атрибутов привело к дублированию данных.</a:t>
            </a:r>
            <a:endParaRPr lang="en-US" alt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63160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Вторая нормальная форма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</a:rPr>
              <a:t>14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b="1" dirty="0"/>
              <a:t>Данные находятся во второй НФ, если они: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 dirty="0"/>
              <a:t>находятся в 1НФ;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 dirty="0"/>
              <a:t>никакой атрибут не находится в полной функциональной </a:t>
            </a:r>
            <a:r>
              <a:rPr lang="ru-RU" altLang="ru-RU" sz="1600" b="1" dirty="0" smtClean="0"/>
              <a:t>зависимости от </a:t>
            </a:r>
            <a:r>
              <a:rPr lang="ru-RU" altLang="ru-RU" sz="1600" b="1" dirty="0"/>
              <a:t>первичного ключа.</a:t>
            </a:r>
          </a:p>
        </p:txBody>
      </p:sp>
      <p:pic>
        <p:nvPicPr>
          <p:cNvPr id="13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71" y="2978940"/>
            <a:ext cx="3978275" cy="1554480"/>
          </a:xfrm>
          <a:prstGeom prst="rect">
            <a:avLst/>
          </a:prstGeom>
        </p:spPr>
      </p:pic>
      <p:pic>
        <p:nvPicPr>
          <p:cNvPr id="20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012" y="2383717"/>
            <a:ext cx="2808288" cy="1554480"/>
          </a:xfrm>
          <a:prstGeom prst="rect">
            <a:avLst/>
          </a:prstGeom>
        </p:spPr>
      </p:pic>
      <p:pic>
        <p:nvPicPr>
          <p:cNvPr id="21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012" y="4222230"/>
            <a:ext cx="2808288" cy="1249680"/>
          </a:xfrm>
          <a:prstGeom prst="rect">
            <a:avLst/>
          </a:prstGeom>
        </p:spPr>
      </p:pic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4500563" y="4059084"/>
            <a:ext cx="1079500" cy="0"/>
          </a:xfrm>
          <a:prstGeom prst="line">
            <a:avLst/>
          </a:prstGeom>
          <a:noFill/>
          <a:ln w="1016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3" name="Text Box 56"/>
          <p:cNvSpPr txBox="1">
            <a:spLocks noChangeArrowheads="1"/>
          </p:cNvSpPr>
          <p:nvPr/>
        </p:nvSpPr>
        <p:spPr bwMode="auto">
          <a:xfrm>
            <a:off x="210990" y="4847070"/>
            <a:ext cx="48293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ru-RU" altLang="ru-RU" sz="1600" b="1" dirty="0">
                <a:latin typeface="+mn-lt"/>
              </a:rPr>
              <a:t>Первичный ключ </a:t>
            </a:r>
            <a:r>
              <a:rPr lang="ru-RU" altLang="ru-RU" sz="1600" b="1" dirty="0" smtClean="0">
                <a:latin typeface="+mn-lt"/>
              </a:rPr>
              <a:t>– Фамилия </a:t>
            </a:r>
            <a:r>
              <a:rPr lang="ru-RU" altLang="ru-RU" sz="1600" b="1" dirty="0">
                <a:latin typeface="+mn-lt"/>
              </a:rPr>
              <a:t>+ Должность;</a:t>
            </a:r>
          </a:p>
          <a:p>
            <a:r>
              <a:rPr lang="ru-RU" altLang="ru-RU" sz="1600" b="1" dirty="0">
                <a:latin typeface="+mn-lt"/>
              </a:rPr>
              <a:t>Зависимость: </a:t>
            </a:r>
            <a:r>
              <a:rPr lang="ru-RU" altLang="ru-RU" sz="1600" b="1" dirty="0" smtClean="0">
                <a:latin typeface="+mn-lt"/>
              </a:rPr>
              <a:t> Должность </a:t>
            </a:r>
            <a:r>
              <a:rPr lang="en-US" altLang="ru-RU" sz="1600" b="1" dirty="0">
                <a:latin typeface="+mn-lt"/>
                <a:sym typeface="Symbol" pitchFamily="18" charset="2"/>
              </a:rPr>
              <a:t></a:t>
            </a:r>
            <a:r>
              <a:rPr lang="en-US" altLang="ru-RU" sz="1600" b="1" dirty="0">
                <a:latin typeface="+mn-lt"/>
              </a:rPr>
              <a:t> </a:t>
            </a:r>
            <a:r>
              <a:rPr lang="ru-RU" altLang="ru-RU" sz="1600" b="1" dirty="0">
                <a:latin typeface="+mn-lt"/>
              </a:rPr>
              <a:t>Зарплата</a:t>
            </a:r>
            <a:endParaRPr lang="en-US" altLang="ru-RU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64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Третья нормальная форма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</a:rPr>
              <a:t>15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b="1" dirty="0"/>
              <a:t>Данные находятся в третьей НФ, если они: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 dirty="0"/>
              <a:t>находятся во 2НФ;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 dirty="0"/>
              <a:t>Всякий неключевой атрибут находится в функциональной </a:t>
            </a:r>
            <a:r>
              <a:rPr lang="ru-RU" altLang="ru-RU" sz="1600" b="1" dirty="0" smtClean="0"/>
              <a:t>зависимости </a:t>
            </a:r>
            <a:r>
              <a:rPr lang="ru-RU" altLang="ru-RU" sz="1600" b="1" i="1" dirty="0" smtClean="0"/>
              <a:t>только</a:t>
            </a:r>
            <a:r>
              <a:rPr lang="ru-RU" altLang="ru-RU" sz="1600" b="1" dirty="0" smtClean="0"/>
              <a:t> </a:t>
            </a:r>
            <a:r>
              <a:rPr lang="ru-RU" altLang="ru-RU" sz="1600" b="1" dirty="0"/>
              <a:t>от первичного ключа.</a:t>
            </a:r>
          </a:p>
        </p:txBody>
      </p:sp>
      <p:pic>
        <p:nvPicPr>
          <p:cNvPr id="14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8" y="2888928"/>
            <a:ext cx="4175125" cy="1249680"/>
          </a:xfrm>
          <a:prstGeom prst="rect">
            <a:avLst/>
          </a:prstGeom>
        </p:spPr>
      </p:pic>
      <p:pic>
        <p:nvPicPr>
          <p:cNvPr id="15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92" y="2405956"/>
            <a:ext cx="2592388" cy="1249680"/>
          </a:xfrm>
          <a:prstGeom prst="rect">
            <a:avLst/>
          </a:prstGeom>
        </p:spPr>
      </p:pic>
      <p:sp>
        <p:nvSpPr>
          <p:cNvPr id="17" name="Line 50"/>
          <p:cNvSpPr>
            <a:spLocks noChangeShapeType="1"/>
          </p:cNvSpPr>
          <p:nvPr/>
        </p:nvSpPr>
        <p:spPr bwMode="auto">
          <a:xfrm>
            <a:off x="4662012" y="3653515"/>
            <a:ext cx="1079500" cy="0"/>
          </a:xfrm>
          <a:prstGeom prst="line">
            <a:avLst/>
          </a:prstGeom>
          <a:noFill/>
          <a:ln w="1016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pic>
        <p:nvPicPr>
          <p:cNvPr id="24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92" y="3789048"/>
            <a:ext cx="2520950" cy="94488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52719" y="441913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1600" b="1" dirty="0"/>
              <a:t>Первичный ключ – </a:t>
            </a:r>
            <a:r>
              <a:rPr lang="en-US" altLang="ru-RU" sz="1600" b="1" dirty="0"/>
              <a:t>ID</a:t>
            </a:r>
            <a:r>
              <a:rPr lang="ru-RU" altLang="ru-RU" sz="1600" b="1" dirty="0"/>
              <a:t>;</a:t>
            </a:r>
          </a:p>
          <a:p>
            <a:r>
              <a:rPr lang="ru-RU" altLang="ru-RU" sz="1600" b="1" dirty="0"/>
              <a:t>Зависимость: </a:t>
            </a:r>
            <a:r>
              <a:rPr lang="ru-RU" altLang="ru-RU" sz="1600" b="1" dirty="0" smtClean="0"/>
              <a:t>Комната </a:t>
            </a:r>
            <a:r>
              <a:rPr lang="en-US" altLang="ru-RU" sz="1600" b="1" dirty="0">
                <a:sym typeface="Symbol" pitchFamily="18" charset="2"/>
              </a:rPr>
              <a:t></a:t>
            </a:r>
            <a:r>
              <a:rPr lang="en-US" altLang="ru-RU" sz="1600" b="1" dirty="0"/>
              <a:t> </a:t>
            </a:r>
            <a:r>
              <a:rPr lang="ru-RU" altLang="ru-RU" sz="1600" b="1" dirty="0"/>
              <a:t>Телефон</a:t>
            </a:r>
            <a:endParaRPr lang="en-US" alt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7929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Нормальная форма </a:t>
            </a: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Бойса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-Кодда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</a:rPr>
              <a:t>16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b="1" dirty="0"/>
              <a:t>Данные находятся в НФБК, если они: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 dirty="0"/>
              <a:t>находятся в 3НФ;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 dirty="0"/>
              <a:t>нет </a:t>
            </a:r>
            <a:r>
              <a:rPr lang="ru-RU" altLang="ru-RU" sz="1600" b="1" dirty="0" err="1"/>
              <a:t>неключевых</a:t>
            </a:r>
            <a:r>
              <a:rPr lang="ru-RU" altLang="ru-RU" sz="1600" b="1" dirty="0"/>
              <a:t> атрибутов, находящихся в функциональной </a:t>
            </a:r>
            <a:r>
              <a:rPr lang="ru-RU" altLang="ru-RU" sz="1600" b="1" dirty="0" smtClean="0"/>
              <a:t>зависимости от </a:t>
            </a:r>
            <a:r>
              <a:rPr lang="ru-RU" altLang="ru-RU" sz="1600" b="1" i="1" dirty="0"/>
              <a:t>отдельных полей</a:t>
            </a:r>
            <a:r>
              <a:rPr lang="ru-RU" altLang="ru-RU" sz="1600" b="1" dirty="0"/>
              <a:t> первичного ключа.</a:t>
            </a:r>
          </a:p>
        </p:txBody>
      </p:sp>
      <p:pic>
        <p:nvPicPr>
          <p:cNvPr id="20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3" y="2888928"/>
            <a:ext cx="4175125" cy="1249680"/>
          </a:xfrm>
          <a:prstGeom prst="rect">
            <a:avLst/>
          </a:prstGeom>
        </p:spPr>
      </p:pic>
      <p:pic>
        <p:nvPicPr>
          <p:cNvPr id="21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885" y="3879060"/>
            <a:ext cx="1512888" cy="944880"/>
          </a:xfrm>
          <a:prstGeom prst="rect">
            <a:avLst/>
          </a:prstGeom>
        </p:spPr>
      </p:pic>
      <p:sp>
        <p:nvSpPr>
          <p:cNvPr id="22" name="Line 53"/>
          <p:cNvSpPr>
            <a:spLocks noChangeShapeType="1"/>
          </p:cNvSpPr>
          <p:nvPr/>
        </p:nvSpPr>
        <p:spPr bwMode="auto">
          <a:xfrm>
            <a:off x="4481988" y="3699036"/>
            <a:ext cx="1079500" cy="0"/>
          </a:xfrm>
          <a:prstGeom prst="line">
            <a:avLst/>
          </a:prstGeom>
          <a:noFill/>
          <a:ln w="1016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pic>
        <p:nvPicPr>
          <p:cNvPr id="23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296" y="2405956"/>
            <a:ext cx="3022600" cy="1249680"/>
          </a:xfrm>
          <a:prstGeom prst="rect">
            <a:avLst/>
          </a:prstGeom>
        </p:spPr>
      </p:pic>
      <p:sp>
        <p:nvSpPr>
          <p:cNvPr id="25" name="Text Box 55"/>
          <p:cNvSpPr txBox="1">
            <a:spLocks noChangeArrowheads="1"/>
          </p:cNvSpPr>
          <p:nvPr/>
        </p:nvSpPr>
        <p:spPr bwMode="auto">
          <a:xfrm>
            <a:off x="251424" y="4351500"/>
            <a:ext cx="45906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ru-RU" altLang="ru-RU" sz="1600" b="1" dirty="0">
                <a:latin typeface="+mn-lt"/>
              </a:rPr>
              <a:t>Потенциальный ключ </a:t>
            </a:r>
            <a:r>
              <a:rPr lang="ru-RU" altLang="ru-RU" sz="1600" b="1" dirty="0" smtClean="0">
                <a:latin typeface="+mn-lt"/>
              </a:rPr>
              <a:t>– </a:t>
            </a:r>
            <a:r>
              <a:rPr lang="en-US" altLang="ru-RU" sz="1600" b="1" dirty="0" smtClean="0">
                <a:latin typeface="+mn-lt"/>
              </a:rPr>
              <a:t>ID</a:t>
            </a:r>
            <a:r>
              <a:rPr lang="ru-RU" altLang="ru-RU" sz="1600" b="1" dirty="0" smtClean="0">
                <a:latin typeface="+mn-lt"/>
              </a:rPr>
              <a:t> </a:t>
            </a:r>
            <a:r>
              <a:rPr lang="ru-RU" altLang="ru-RU" sz="1600" b="1" dirty="0">
                <a:latin typeface="+mn-lt"/>
              </a:rPr>
              <a:t>+ Проект</a:t>
            </a:r>
          </a:p>
          <a:p>
            <a:r>
              <a:rPr lang="ru-RU" altLang="ru-RU" sz="1600" b="1" dirty="0">
                <a:latin typeface="+mn-lt"/>
              </a:rPr>
              <a:t>Зависимость: </a:t>
            </a:r>
            <a:r>
              <a:rPr lang="ru-RU" altLang="ru-RU" sz="1600" b="1" dirty="0" smtClean="0">
                <a:latin typeface="+mn-lt"/>
              </a:rPr>
              <a:t> </a:t>
            </a:r>
            <a:r>
              <a:rPr lang="en-US" altLang="ru-RU" sz="1600" b="1" dirty="0" smtClean="0">
                <a:latin typeface="+mn-lt"/>
              </a:rPr>
              <a:t>ID</a:t>
            </a:r>
            <a:r>
              <a:rPr lang="ru-RU" altLang="ru-RU" sz="1600" b="1" dirty="0" smtClean="0">
                <a:latin typeface="+mn-lt"/>
              </a:rPr>
              <a:t> </a:t>
            </a:r>
            <a:r>
              <a:rPr lang="en-US" altLang="ru-RU" sz="1600" b="1" dirty="0">
                <a:latin typeface="+mn-lt"/>
                <a:sym typeface="Symbol" pitchFamily="18" charset="2"/>
              </a:rPr>
              <a:t></a:t>
            </a:r>
            <a:r>
              <a:rPr lang="en-US" altLang="ru-RU" sz="1600" b="1" dirty="0">
                <a:latin typeface="+mn-lt"/>
              </a:rPr>
              <a:t> </a:t>
            </a:r>
            <a:r>
              <a:rPr lang="ru-RU" altLang="ru-RU" sz="1600" b="1" dirty="0">
                <a:latin typeface="+mn-lt"/>
              </a:rPr>
              <a:t>Фамилия</a:t>
            </a:r>
            <a:endParaRPr lang="en-US" altLang="ru-RU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98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...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117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C00000"/>
                </a:solidFill>
              </a:rPr>
              <a:t>ЗАДАНИЕ 3 ЭТАПА РАСЧЕТНО–ГРАФИЧЕСКОЙ РАБОТЫ</a:t>
            </a:r>
          </a:p>
          <a:p>
            <a:pPr algn="just"/>
            <a:endParaRPr lang="ru-RU" sz="2000" dirty="0" smtClean="0"/>
          </a:p>
          <a:p>
            <a:pPr algn="just"/>
            <a:r>
              <a:rPr lang="ru-RU" sz="1600" b="1" dirty="0" smtClean="0"/>
              <a:t>На основе разработанной структуры БД (</a:t>
            </a:r>
            <a:r>
              <a:rPr lang="en-US" sz="1600" b="1" dirty="0" smtClean="0"/>
              <a:t>ER-</a:t>
            </a:r>
            <a:r>
              <a:rPr lang="ru-RU" sz="1600" b="1" dirty="0" smtClean="0"/>
              <a:t>диаграммы) выполнить операции нормализации – привести БД к третьей нормальной форме.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По результатам операции нормализации внести изменения в </a:t>
            </a:r>
            <a:r>
              <a:rPr lang="en-US" sz="1600" b="1" dirty="0" smtClean="0"/>
              <a:t>ER-</a:t>
            </a:r>
            <a:r>
              <a:rPr lang="ru-RU" sz="1600" b="1" dirty="0" smtClean="0"/>
              <a:t>диаграмму</a:t>
            </a:r>
            <a:r>
              <a:rPr lang="ru-RU" sz="1600" b="1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1113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12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2.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Дайте краткое описание реализации хранения, каталогизации, журналирования в файловой системе </a:t>
            </a:r>
            <a:r>
              <a:rPr lang="en-US" sz="1600" b="1" dirty="0" smtClean="0"/>
              <a:t>*nix-</a:t>
            </a:r>
            <a:r>
              <a:rPr lang="ru-RU" sz="1600" b="1" dirty="0" smtClean="0"/>
              <a:t>систем </a:t>
            </a:r>
            <a:r>
              <a:rPr lang="en-US" sz="1600" b="1" dirty="0" smtClean="0"/>
              <a:t>Ext</a:t>
            </a:r>
            <a:r>
              <a:rPr lang="ru-RU" sz="1600" b="1" dirty="0" smtClean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68106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13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11592" y="2990137"/>
            <a:ext cx="6114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БАЗЫ ДАННЫХ </a:t>
            </a:r>
            <a:r>
              <a:rPr lang="en-US" sz="2400" dirty="0" smtClean="0"/>
              <a:t>VS </a:t>
            </a:r>
            <a:r>
              <a:rPr lang="ru-RU" sz="2400" dirty="0" smtClean="0"/>
              <a:t>ФАЙЛОВЫЕ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6376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БД </a:t>
            </a:r>
            <a:r>
              <a:rPr lang="en-US" sz="1600" b="1" dirty="0" smtClean="0">
                <a:solidFill>
                  <a:schemeClr val="bg1"/>
                </a:solidFill>
              </a:rPr>
              <a:t>vs </a:t>
            </a:r>
            <a:r>
              <a:rPr lang="mk-MK" sz="1600" b="1" dirty="0" smtClean="0">
                <a:solidFill>
                  <a:schemeClr val="bg1"/>
                </a:solidFill>
              </a:rPr>
              <a:t>Файловые системы 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Потребности:</a:t>
            </a:r>
            <a:endParaRPr lang="ru-RU" sz="1600" b="1" dirty="0">
              <a:solidFill>
                <a:srgbClr val="C00000"/>
              </a:solidFill>
            </a:endParaRPr>
          </a:p>
          <a:p>
            <a:pPr algn="just">
              <a:buFontTx/>
              <a:buChar char="-"/>
            </a:pPr>
            <a:endParaRPr lang="ru-RU" sz="8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 </a:t>
            </a:r>
            <a:r>
              <a:rPr lang="ru-RU" sz="1600" b="1" dirty="0"/>
              <a:t>Поддержание логически согласованного набора </a:t>
            </a:r>
            <a:r>
              <a:rPr lang="ru-RU" sz="1600" b="1" dirty="0" smtClean="0"/>
              <a:t>файлов. </a:t>
            </a:r>
            <a:r>
              <a:rPr lang="ru-RU" sz="1600" b="1" dirty="0" smtClean="0">
                <a:solidFill>
                  <a:srgbClr val="C00000"/>
                </a:solidFill>
              </a:rPr>
              <a:t>(+)</a:t>
            </a:r>
            <a:endParaRPr lang="ru-RU" sz="1600" b="1" dirty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 Обеспечение языка манипулирования </a:t>
            </a:r>
            <a:r>
              <a:rPr lang="ru-RU" sz="1600" b="1" dirty="0" smtClean="0"/>
              <a:t>данными. </a:t>
            </a:r>
            <a:r>
              <a:rPr lang="ru-RU" sz="1600" b="1" dirty="0" smtClean="0">
                <a:solidFill>
                  <a:srgbClr val="C00000"/>
                </a:solidFill>
              </a:rPr>
              <a:t>(-)</a:t>
            </a:r>
            <a:endParaRPr lang="ru-RU" sz="1600" b="1" dirty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 Восстановление информации после </a:t>
            </a:r>
            <a:r>
              <a:rPr lang="ru-RU" sz="1600" b="1" dirty="0" smtClean="0"/>
              <a:t>сбоев. </a:t>
            </a:r>
            <a:r>
              <a:rPr lang="ru-RU" sz="1600" b="1" dirty="0" smtClean="0">
                <a:solidFill>
                  <a:srgbClr val="C00000"/>
                </a:solidFill>
              </a:rPr>
              <a:t>(+)</a:t>
            </a:r>
            <a:endParaRPr lang="ru-RU" sz="1600" b="1" dirty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 Параллельная работа нескольких пользователей</a:t>
            </a:r>
            <a:r>
              <a:rPr lang="ru-RU" sz="1600" b="1" dirty="0" smtClean="0"/>
              <a:t>. </a:t>
            </a:r>
            <a:r>
              <a:rPr lang="ru-RU" sz="1600" b="1" dirty="0" smtClean="0">
                <a:solidFill>
                  <a:srgbClr val="C00000"/>
                </a:solidFill>
              </a:rPr>
              <a:t>(-)</a:t>
            </a:r>
            <a:endParaRPr lang="ru-RU" sz="1600" b="1" dirty="0">
              <a:solidFill>
                <a:srgbClr val="C00000"/>
              </a:solidFill>
            </a:endParaRPr>
          </a:p>
          <a:p>
            <a:pPr algn="just">
              <a:buFontTx/>
              <a:buChar char="-"/>
            </a:pPr>
            <a:endParaRPr lang="ru-RU" sz="1600" b="1" dirty="0"/>
          </a:p>
          <a:p>
            <a:r>
              <a:rPr lang="ru-RU" sz="1600" b="1" dirty="0" smtClean="0">
                <a:solidFill>
                  <a:srgbClr val="C00000"/>
                </a:solidFill>
              </a:rPr>
              <a:t>Недостатки файловых систем:</a:t>
            </a:r>
          </a:p>
          <a:p>
            <a:pPr algn="ctr"/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зависимость </a:t>
            </a:r>
            <a:r>
              <a:rPr lang="ru-RU" sz="1600" b="1" dirty="0"/>
              <a:t>программ от данных </a:t>
            </a:r>
            <a:r>
              <a:rPr lang="ru-RU" sz="1600" b="1" dirty="0" smtClean="0"/>
              <a:t>(т.к</a:t>
            </a:r>
            <a:r>
              <a:rPr lang="ru-RU" sz="1600" b="1" dirty="0"/>
              <a:t>. программы на алгоритмическом языке содержат описание данных, то при изменении их структуры приходилось изменять исходные тексты </a:t>
            </a:r>
            <a:r>
              <a:rPr lang="ru-RU" sz="1600" b="1" dirty="0" smtClean="0"/>
              <a:t>программ).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файлы разных систем могли пересекаться, т.е. содержать одни и те же </a:t>
            </a:r>
            <a:r>
              <a:rPr lang="ru-RU" sz="1600" b="1" dirty="0" smtClean="0"/>
              <a:t>данные. Это </a:t>
            </a:r>
            <a:r>
              <a:rPr lang="ru-RU" sz="1600" b="1" dirty="0"/>
              <a:t>приводило к неэкономному использованию дисковой памяти или к нарушению целостности данных. </a:t>
            </a:r>
            <a:endParaRPr lang="ru-RU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невозможность совместной обработки, т.к. разные системы были написаны на разных языках программирования, то и файлы этих систем хранились в разных форматах ⇒пользователь одной системы не имел доступа к файлам другой системы</a:t>
            </a:r>
            <a:r>
              <a:rPr lang="ru-RU" sz="1600" b="1" dirty="0" smtClean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18" y="1347776"/>
            <a:ext cx="2563351" cy="225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Понятие базы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15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База данных (БД, </a:t>
            </a:r>
            <a:r>
              <a:rPr lang="en-US" sz="1600" b="1" dirty="0" smtClean="0">
                <a:solidFill>
                  <a:srgbClr val="C00000"/>
                </a:solidFill>
              </a:rPr>
              <a:t>database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– это взаимосвязанная информация (данные) об объектах, которая организована специальным образом и хранится на каком-либо носителе.</a:t>
            </a:r>
          </a:p>
          <a:p>
            <a:pPr algn="just">
              <a:buFontTx/>
              <a:buChar char="-"/>
            </a:pPr>
            <a:endParaRPr lang="ru-RU" sz="800" b="1" dirty="0" smtClean="0"/>
          </a:p>
          <a:p>
            <a:pPr algn="just"/>
            <a:r>
              <a:rPr lang="ru-RU" sz="1600" b="1" dirty="0" smtClean="0"/>
              <a:t>- </a:t>
            </a:r>
            <a:r>
              <a:rPr lang="ru-RU" sz="1600" b="1" dirty="0"/>
              <a:t>и</a:t>
            </a:r>
            <a:r>
              <a:rPr lang="ru-RU" sz="1600" b="1" dirty="0" smtClean="0"/>
              <a:t>спользуются данные о некоторой области (не обо всем)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данные упорядочены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7" y="2710321"/>
            <a:ext cx="412750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639" y="2696116"/>
            <a:ext cx="412750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3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Предметная область БД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16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Предметная область </a:t>
            </a:r>
            <a:r>
              <a:rPr lang="ru-RU" sz="1600" b="1" dirty="0" smtClean="0"/>
              <a:t>– это </a:t>
            </a:r>
            <a:r>
              <a:rPr lang="ru-RU" sz="1600" b="1" dirty="0"/>
              <a:t>м</a:t>
            </a:r>
            <a:r>
              <a:rPr lang="ru-RU" sz="1600" b="1" dirty="0" smtClean="0"/>
              <a:t>ножество объектов, а также их свойства, отношения и функции, которые принимаются во внимание в пределах отдельного рассуждения.</a:t>
            </a:r>
          </a:p>
          <a:p>
            <a:pPr algn="just"/>
            <a:endParaRPr lang="ru-RU" sz="1600" b="1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1" y="1741034"/>
            <a:ext cx="3234435" cy="243886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28576" y="2109537"/>
            <a:ext cx="56842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теории баз данных под предметной областью понимают </a:t>
            </a:r>
            <a:r>
              <a:rPr lang="ru-RU" sz="1600" b="1" dirty="0">
                <a:solidFill>
                  <a:srgbClr val="C00000"/>
                </a:solidFill>
              </a:rPr>
              <a:t>устойчивую связь между именами, понятиями и объектами внешнего мира</a:t>
            </a:r>
            <a:r>
              <a:rPr lang="ru-RU" sz="1600" b="1" dirty="0"/>
              <a:t>, не зависящую от самой информационной системы.  </a:t>
            </a:r>
            <a:endParaRPr lang="en-US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 БД данные хранятся совместно с их описанием, а в прикладных программах описание данных не содержится. </a:t>
            </a:r>
            <a:endParaRPr lang="ru-RU" sz="16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6" y="3969072"/>
            <a:ext cx="3251645" cy="216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712363" y="4419132"/>
            <a:ext cx="5180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Независимые </a:t>
            </a:r>
            <a:r>
              <a:rPr lang="ru-RU" sz="1600" b="1" dirty="0"/>
              <a:t>от программ пользователя данные называются </a:t>
            </a:r>
            <a:r>
              <a:rPr lang="ru-RU" sz="1600" b="1" dirty="0">
                <a:solidFill>
                  <a:srgbClr val="C00000"/>
                </a:solidFill>
              </a:rPr>
              <a:t>метаданными</a:t>
            </a:r>
            <a:r>
              <a:rPr lang="ru-RU" sz="1600" b="1" dirty="0"/>
              <a:t> (например, форматы отображения, статистика обращения к данным и пр.).  </a:t>
            </a:r>
          </a:p>
        </p:txBody>
      </p:sp>
    </p:spTree>
    <p:extLst>
      <p:ext uri="{BB962C8B-B14F-4D97-AF65-F5344CB8AC3E}">
        <p14:creationId xmlns:p14="http://schemas.microsoft.com/office/powerpoint/2010/main" val="8352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Предметная область БД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17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6" y="1415284"/>
            <a:ext cx="8714799" cy="45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5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Предметная область БД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Пример 1</a:t>
            </a:r>
            <a:endParaRPr lang="ru-RU" sz="1600" b="1" dirty="0">
              <a:solidFill>
                <a:srgbClr val="C00000"/>
              </a:solidFill>
            </a:endParaRPr>
          </a:p>
          <a:p>
            <a:endParaRPr lang="ru-RU" sz="1600" b="1" dirty="0"/>
          </a:p>
          <a:p>
            <a:r>
              <a:rPr lang="ru-RU" sz="1600" b="1" dirty="0"/>
              <a:t>Предметная область: </a:t>
            </a:r>
            <a:r>
              <a:rPr lang="ru-RU" sz="1600" b="1" dirty="0" smtClean="0">
                <a:solidFill>
                  <a:srgbClr val="C00000"/>
                </a:solidFill>
              </a:rPr>
              <a:t>библиотека </a:t>
            </a:r>
            <a:r>
              <a:rPr lang="ru-RU" sz="1600" b="1" dirty="0">
                <a:solidFill>
                  <a:srgbClr val="C00000"/>
                </a:solidFill>
              </a:rPr>
              <a:t>(учет читателей).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/>
              <a:t>предметно-значимые сущности: </a:t>
            </a:r>
            <a:r>
              <a:rPr lang="ru-RU" sz="1600" b="1" dirty="0" smtClean="0">
                <a:solidFill>
                  <a:srgbClr val="C00000"/>
                </a:solidFill>
              </a:rPr>
              <a:t>книги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читатели</a:t>
            </a:r>
            <a:r>
              <a:rPr lang="ru-RU" sz="1600" b="1" dirty="0">
                <a:solidFill>
                  <a:srgbClr val="C00000"/>
                </a:solidFill>
              </a:rPr>
              <a:t>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/>
              <a:t>предметно-значимые атрибуты сущностей:</a:t>
            </a:r>
          </a:p>
          <a:p>
            <a:pPr algn="just"/>
            <a:r>
              <a:rPr lang="ru-RU" sz="1600" b="1" dirty="0" smtClean="0"/>
              <a:t>-</a:t>
            </a:r>
            <a:r>
              <a:rPr lang="ru-RU" sz="1600" b="1" dirty="0"/>
              <a:t> </a:t>
            </a:r>
            <a:r>
              <a:rPr lang="ru-RU" sz="1600" b="1" dirty="0" smtClean="0"/>
              <a:t>книги </a:t>
            </a:r>
            <a:r>
              <a:rPr lang="ru-RU" sz="1600" b="1" dirty="0"/>
              <a:t>- </a:t>
            </a:r>
            <a:r>
              <a:rPr lang="ru-RU" sz="1600" b="1" dirty="0">
                <a:solidFill>
                  <a:srgbClr val="C00000"/>
                </a:solidFill>
              </a:rPr>
              <a:t>автор книги, название, год издания, цена, является ли новым изданием, краткая аннотация;</a:t>
            </a:r>
          </a:p>
          <a:p>
            <a:pPr algn="just"/>
            <a:r>
              <a:rPr lang="ru-RU" sz="1600" b="1" dirty="0"/>
              <a:t>-  </a:t>
            </a:r>
            <a:r>
              <a:rPr lang="ru-RU" sz="1600" b="1" dirty="0" smtClean="0"/>
              <a:t>читатели </a:t>
            </a:r>
            <a:r>
              <a:rPr lang="ru-RU" sz="1600" b="1" dirty="0"/>
              <a:t>- </a:t>
            </a:r>
            <a:r>
              <a:rPr lang="ru-RU" sz="1600" b="1" dirty="0">
                <a:solidFill>
                  <a:srgbClr val="C00000"/>
                </a:solidFill>
              </a:rPr>
              <a:t>номер читательского билета, ФИО, адрес и телефон читателя.</a:t>
            </a:r>
          </a:p>
          <a:p>
            <a:pPr algn="just"/>
            <a:endParaRPr lang="ru-RU" sz="1600" b="1" dirty="0"/>
          </a:p>
          <a:p>
            <a:r>
              <a:rPr lang="ru-RU" sz="1600" b="1" dirty="0"/>
              <a:t>Основные требования к функциям системы:</a:t>
            </a:r>
          </a:p>
          <a:p>
            <a:pPr algn="just"/>
            <a:r>
              <a:rPr lang="ru-RU" sz="1600" b="1" dirty="0" smtClean="0"/>
              <a:t>-</a:t>
            </a:r>
            <a:r>
              <a:rPr lang="ru-RU" sz="1600" b="1" dirty="0"/>
              <a:t> </a:t>
            </a:r>
            <a:r>
              <a:rPr lang="ru-RU" sz="1600" b="1" dirty="0" smtClean="0"/>
              <a:t>выбрать </a:t>
            </a:r>
            <a:r>
              <a:rPr lang="ru-RU" sz="1600" b="1" dirty="0"/>
              <a:t>книги, которые находятся у читателей или определенного читателя;</a:t>
            </a:r>
          </a:p>
          <a:p>
            <a:pPr algn="just"/>
            <a:r>
              <a:rPr lang="ru-RU" sz="1600" b="1" dirty="0" smtClean="0"/>
              <a:t>-</a:t>
            </a:r>
            <a:r>
              <a:rPr lang="ru-RU" sz="1600" b="1" dirty="0"/>
              <a:t> </a:t>
            </a:r>
            <a:r>
              <a:rPr lang="ru-RU" sz="1600" b="1" dirty="0" smtClean="0"/>
              <a:t>выбрать </a:t>
            </a:r>
            <a:r>
              <a:rPr lang="ru-RU" sz="1600" b="1" dirty="0"/>
              <a:t>читателей, которые брали ту или иную книгу с указанием даты выдачи книги и даты сдачи книги читателем;</a:t>
            </a:r>
          </a:p>
          <a:p>
            <a:r>
              <a:rPr lang="ru-RU" sz="1600" b="1" dirty="0" smtClean="0"/>
              <a:t>-</a:t>
            </a:r>
            <a:r>
              <a:rPr lang="ru-RU" sz="1600" b="1" dirty="0"/>
              <a:t> </a:t>
            </a:r>
            <a:r>
              <a:rPr lang="ru-RU" sz="1600" b="1" dirty="0" smtClean="0"/>
              <a:t>выбрать </a:t>
            </a:r>
            <a:r>
              <a:rPr lang="ru-RU" sz="1600" b="1" dirty="0"/>
              <a:t>книги, пользующиеся наибольшим спросом.</a:t>
            </a:r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12710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...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3</a:t>
            </a:r>
            <a:endParaRPr lang="ru-RU" sz="1600" b="1" dirty="0">
              <a:solidFill>
                <a:srgbClr val="C00000"/>
              </a:solidFill>
            </a:endParaRPr>
          </a:p>
          <a:p>
            <a:endParaRPr lang="ru-RU" sz="1600" b="1" dirty="0"/>
          </a:p>
          <a:p>
            <a:r>
              <a:rPr lang="ru-RU" sz="1600" b="1" dirty="0"/>
              <a:t>Предметная область: </a:t>
            </a:r>
            <a:r>
              <a:rPr lang="ru-RU" sz="1600" b="1" dirty="0">
                <a:solidFill>
                  <a:srgbClr val="C00000"/>
                </a:solidFill>
              </a:rPr>
              <a:t>п</a:t>
            </a:r>
            <a:r>
              <a:rPr lang="ru-RU" sz="1600" b="1" dirty="0" smtClean="0">
                <a:solidFill>
                  <a:srgbClr val="C00000"/>
                </a:solidFill>
              </a:rPr>
              <a:t>оликлиника </a:t>
            </a:r>
            <a:r>
              <a:rPr lang="ru-RU" sz="1600" b="1" dirty="0">
                <a:solidFill>
                  <a:srgbClr val="C00000"/>
                </a:solidFill>
              </a:rPr>
              <a:t>(учет пациентов).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/>
              <a:t>предметно-значимые сущности</a:t>
            </a:r>
            <a:r>
              <a:rPr lang="ru-RU" sz="1600" b="1" dirty="0" smtClean="0"/>
              <a:t>: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/>
              <a:t>предметно-значимые атрибуты сущностей:</a:t>
            </a:r>
          </a:p>
          <a:p>
            <a:pPr algn="just"/>
            <a:endParaRPr lang="ru-RU" sz="1600" b="1" dirty="0"/>
          </a:p>
          <a:p>
            <a:r>
              <a:rPr lang="ru-RU" sz="1600" b="1" dirty="0"/>
              <a:t>Основные требования к функциям системы</a:t>
            </a:r>
            <a:r>
              <a:rPr lang="ru-RU" sz="1600" b="1" dirty="0" smtClean="0"/>
              <a:t>: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5689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87021" y="2990137"/>
            <a:ext cx="533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ФАЙЛОВЫЕ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84693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...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C00000"/>
                </a:solidFill>
              </a:rPr>
              <a:t>РАСЧЕТНО–ГРАФИЧЕСКАЯ РАБОТА</a:t>
            </a:r>
          </a:p>
          <a:p>
            <a:pPr algn="just"/>
            <a:endParaRPr lang="ru-RU" sz="2000" dirty="0" smtClean="0"/>
          </a:p>
          <a:p>
            <a:pPr algn="ctr"/>
            <a:r>
              <a:rPr lang="en-US" dirty="0" smtClean="0"/>
              <a:t>“</a:t>
            </a:r>
            <a:r>
              <a:rPr lang="ru-RU" dirty="0" smtClean="0"/>
              <a:t>Разработка реляционной базы данных.</a:t>
            </a:r>
            <a:r>
              <a:rPr lang="en-US" dirty="0" smtClean="0"/>
              <a:t>”</a:t>
            </a:r>
            <a:endParaRPr lang="ru-RU" dirty="0"/>
          </a:p>
          <a:p>
            <a:pPr algn="just"/>
            <a:endParaRPr lang="ru-RU" sz="2000" dirty="0" smtClean="0"/>
          </a:p>
          <a:p>
            <a:pPr algn="just"/>
            <a:r>
              <a:rPr lang="ru-RU" sz="1600" b="1" dirty="0" smtClean="0"/>
              <a:t>Выполнение производится в несколько этапов</a:t>
            </a:r>
            <a:r>
              <a:rPr lang="en-US" sz="1600" b="1" dirty="0" smtClean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Анализ предметной области</a:t>
            </a:r>
            <a:r>
              <a:rPr lang="en-US" sz="1400" dirty="0" smtClean="0"/>
              <a:t>;</a:t>
            </a:r>
            <a:r>
              <a:rPr lang="ru-RU" sz="1400" dirty="0" smtClean="0"/>
              <a:t> =</a:t>
            </a:r>
            <a:r>
              <a:rPr lang="en-US" sz="1400" dirty="0" smtClean="0"/>
              <a:t>&gt; </a:t>
            </a:r>
            <a:r>
              <a:rPr lang="ru-RU" sz="1400" dirty="0" smtClean="0"/>
              <a:t>Отчет с описанием сущностей предметной области.</a:t>
            </a:r>
            <a:endParaRPr lang="en-US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Построение </a:t>
            </a:r>
            <a:r>
              <a:rPr lang="en-US" sz="1400" dirty="0" smtClean="0"/>
              <a:t>ER-</a:t>
            </a:r>
            <a:r>
              <a:rPr lang="ru-RU" sz="1400" dirty="0" smtClean="0"/>
              <a:t>диаграммы; =</a:t>
            </a:r>
            <a:r>
              <a:rPr lang="en-US" sz="1400" dirty="0" smtClean="0"/>
              <a:t>&gt; </a:t>
            </a:r>
            <a:r>
              <a:rPr lang="ru-RU" sz="1400" dirty="0" smtClean="0"/>
              <a:t>Добавление в отчет </a:t>
            </a:r>
            <a:r>
              <a:rPr lang="en-US" sz="1400" dirty="0" smtClean="0"/>
              <a:t>ERD (</a:t>
            </a:r>
            <a:r>
              <a:rPr lang="ru-RU" sz="1400" dirty="0" smtClean="0"/>
              <a:t>по любой из рассматриваемых нотаций</a:t>
            </a:r>
            <a:r>
              <a:rPr lang="en-US" sz="1400" dirty="0" smtClean="0"/>
              <a:t>)</a:t>
            </a:r>
            <a:r>
              <a:rPr lang="ru-RU" sz="1400" dirty="0" smtClean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Нормализация отношений; =</a:t>
            </a:r>
            <a:r>
              <a:rPr lang="en-US" sz="1400" dirty="0" smtClean="0"/>
              <a:t>&gt; </a:t>
            </a:r>
            <a:r>
              <a:rPr lang="ru-RU" sz="1400" dirty="0" smtClean="0"/>
              <a:t>Анализ и проработка схемы БД по методике нормализации (3НФ)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Корректировка </a:t>
            </a:r>
            <a:r>
              <a:rPr lang="en-US" sz="1400" dirty="0" smtClean="0"/>
              <a:t>ER-</a:t>
            </a:r>
            <a:r>
              <a:rPr lang="ru-RU" sz="1400" dirty="0" smtClean="0"/>
              <a:t>диаграммы; =</a:t>
            </a:r>
            <a:r>
              <a:rPr lang="en-US" sz="1400" dirty="0" smtClean="0"/>
              <a:t>&gt; </a:t>
            </a:r>
            <a:r>
              <a:rPr lang="ru-RU" sz="1400" dirty="0" smtClean="0"/>
              <a:t>Добавление в отчет скорректированной </a:t>
            </a:r>
            <a:r>
              <a:rPr lang="en-US" sz="1400" dirty="0" smtClean="0"/>
              <a:t>ERD</a:t>
            </a:r>
            <a:endParaRPr lang="ru-RU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Построение БД и …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b="1" dirty="0" smtClean="0"/>
              <a:t>Каждый этап оценивается отдельно. Задание следующих этапов выдается в зависимости от степени выполнения заданий предыдущих этапов.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b="1" dirty="0" smtClean="0"/>
              <a:t>Начало выполнения работ по первому этапу – с начала ноября.</a:t>
            </a:r>
          </a:p>
          <a:p>
            <a:pPr algn="just"/>
            <a:endParaRPr lang="ru-RU" sz="16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1085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...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66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C00000"/>
                </a:solidFill>
              </a:rPr>
              <a:t>ПРИМЕР ЗАДАНИЯ 1 ЭТАПА РАСЧЕТНО–ГРАФИЧЕСКОЙ РАБОТЫ</a:t>
            </a:r>
          </a:p>
          <a:p>
            <a:endParaRPr lang="ru-RU" sz="2000" dirty="0" smtClean="0"/>
          </a:p>
          <a:p>
            <a:pPr algn="just"/>
            <a:r>
              <a:rPr lang="ru-RU" sz="1600" b="1" dirty="0" smtClean="0"/>
              <a:t>Спроектировать </a:t>
            </a:r>
            <a:r>
              <a:rPr lang="ru-RU" sz="1600" b="1" dirty="0"/>
              <a:t>базу данных </a:t>
            </a:r>
            <a:r>
              <a:rPr lang="ru-RU" sz="1600" b="1" dirty="0" smtClean="0"/>
              <a:t>«Дипломное проектирование» 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Группа </a:t>
            </a:r>
            <a:r>
              <a:rPr lang="ru-RU" sz="1600" b="1" dirty="0"/>
              <a:t>студентов готовится к защите диплома. Каждый студент группы описывается личностными характеристиками, имеет тему диплома и собственного руководителя дипломного проектирования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Предоставляемых тем для проектирования гораздо больше, чем студентов в группе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Преподаватель, являющийся руководителем дипломного проектирования, может вести одного или нескольких студентов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Готовая дипломная работа подается на рецензию трем специалистам, каждый из которых выставляет свою оценку. Один и тот же рецензент может оценивать работу нескольких студентов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Выставить оценку студенту как среднее арифметическое между тремя оценками рецензентов и оценкой на защите</a:t>
            </a:r>
            <a:r>
              <a:rPr lang="ru-RU" sz="1600" b="1" dirty="0" smtClean="0"/>
              <a:t>.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1796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22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41436" y="3158964"/>
            <a:ext cx="8596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МОДЕЛИ ДАННЫХ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245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Модели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23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Модель данных </a:t>
            </a:r>
            <a:r>
              <a:rPr lang="ru-RU" sz="1600" b="1" dirty="0"/>
              <a:t>- интегрированный набор понятий для описания и обработки данных, связей между ними и ограничений, накладываемых на </a:t>
            </a:r>
            <a:r>
              <a:rPr lang="ru-RU" sz="1600" b="1" dirty="0" smtClean="0"/>
              <a:t>данные. </a:t>
            </a:r>
          </a:p>
          <a:p>
            <a:pPr marL="285750" indent="-285750" algn="just">
              <a:buFontTx/>
              <a:buChar char="-"/>
            </a:pPr>
            <a:endParaRPr lang="ru-RU" sz="1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11592" y="4692094"/>
            <a:ext cx="73809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Модель должна </a:t>
            </a:r>
            <a:r>
              <a:rPr lang="ru-RU" sz="1600" b="1" dirty="0">
                <a:solidFill>
                  <a:srgbClr val="C00000"/>
                </a:solidFill>
              </a:rPr>
              <a:t>отражать основные концепции</a:t>
            </a:r>
            <a:r>
              <a:rPr lang="ru-RU" sz="1600" b="1" dirty="0"/>
              <a:t>, представленные в таком виде, который позволит </a:t>
            </a:r>
            <a:r>
              <a:rPr lang="ru-RU" sz="1600" b="1" dirty="0">
                <a:solidFill>
                  <a:srgbClr val="C00000"/>
                </a:solidFill>
              </a:rPr>
              <a:t>проектировщикам и пользователям базы данных обмениваться конкретными и недвусмысленными мнениями </a:t>
            </a:r>
            <a:r>
              <a:rPr lang="ru-RU" sz="1600" b="1" dirty="0"/>
              <a:t>о роли тех или иных данных.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7" y="1810401"/>
            <a:ext cx="4953418" cy="297062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477788" y="1819837"/>
            <a:ext cx="33471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Модель </a:t>
            </a:r>
            <a:r>
              <a:rPr lang="ru-RU" sz="1600" b="1" dirty="0"/>
              <a:t>является представлением «реального мира» объектов и событий, а также существующих между ними связей.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406351" y="3429000"/>
            <a:ext cx="64198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Концептуальная схема </a:t>
            </a:r>
            <a:r>
              <a:rPr lang="ru-RU" sz="1600" b="1" dirty="0">
                <a:solidFill>
                  <a:srgbClr val="C00000"/>
                </a:solidFill>
              </a:rPr>
              <a:t>базы </a:t>
            </a:r>
            <a:r>
              <a:rPr lang="ru-RU" sz="1600" b="1" dirty="0" smtClean="0">
                <a:solidFill>
                  <a:srgbClr val="C00000"/>
                </a:solidFill>
              </a:rPr>
              <a:t>данных </a:t>
            </a:r>
            <a:r>
              <a:rPr lang="ru-RU" sz="1600" b="1" dirty="0" smtClean="0"/>
              <a:t>– схема определяющая </a:t>
            </a:r>
            <a:r>
              <a:rPr lang="ru-RU" sz="1600" b="1" dirty="0"/>
              <a:t>представление базы данных, единое для всех ее приложений и не зависящее от используемого в системе управления этой базой </a:t>
            </a:r>
            <a:r>
              <a:rPr lang="ru-RU" sz="1600" b="1" dirty="0" smtClean="0"/>
              <a:t>данных.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48633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Модели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24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8329"/>
            <a:ext cx="85963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Модель </a:t>
            </a:r>
            <a:r>
              <a:rPr lang="ru-RU" sz="1600" b="1" dirty="0"/>
              <a:t>данных можно рассматривать как сочетание трех указанных ниже </a:t>
            </a:r>
            <a:r>
              <a:rPr lang="ru-RU" sz="1600" b="1" dirty="0" smtClean="0"/>
              <a:t>компонентов:</a:t>
            </a:r>
            <a:endParaRPr lang="en-US" sz="1600" b="1" dirty="0" smtClean="0"/>
          </a:p>
          <a:p>
            <a:pPr algn="just"/>
            <a:endParaRPr lang="ru-RU" sz="1600" b="1" dirty="0"/>
          </a:p>
          <a:p>
            <a:pPr marL="285750" indent="-285750" algn="just">
              <a:buFontTx/>
              <a:buChar char="-"/>
            </a:pPr>
            <a:endParaRPr lang="ru-RU" sz="1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53" y="1936756"/>
            <a:ext cx="3292484" cy="329248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41436" y="1763827"/>
            <a:ext cx="54007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ru-RU" sz="1600" b="1" dirty="0">
                <a:solidFill>
                  <a:srgbClr val="C00000"/>
                </a:solidFill>
              </a:rPr>
              <a:t>Структурная часть</a:t>
            </a:r>
            <a:r>
              <a:rPr lang="ru-RU" sz="1600" b="1" dirty="0"/>
              <a:t> - набор правил, по которым может быть построена база данных. </a:t>
            </a:r>
          </a:p>
          <a:p>
            <a:pPr marL="285750" indent="-285750" algn="just">
              <a:buFontTx/>
              <a:buChar char="-"/>
            </a:pPr>
            <a:endParaRPr lang="ru-RU" sz="1600" b="1" dirty="0"/>
          </a:p>
          <a:p>
            <a:pPr marL="285750" indent="-285750" algn="just">
              <a:buFontTx/>
              <a:buChar char="-"/>
            </a:pPr>
            <a:r>
              <a:rPr lang="ru-RU" sz="1600" b="1" dirty="0">
                <a:solidFill>
                  <a:srgbClr val="C00000"/>
                </a:solidFill>
              </a:rPr>
              <a:t>Управляющая часть </a:t>
            </a:r>
            <a:r>
              <a:rPr lang="ru-RU" sz="1600" b="1" dirty="0"/>
              <a:t>- определяет типы допустимых операций с данными (сюда относятся операции обновления и извлечения данных, а также операции изменения структуры базы данных). </a:t>
            </a:r>
          </a:p>
          <a:p>
            <a:pPr marL="285750" indent="-285750" algn="just">
              <a:buFontTx/>
              <a:buChar char="-"/>
            </a:pPr>
            <a:endParaRPr lang="ru-RU" sz="1600" b="1" dirty="0"/>
          </a:p>
          <a:p>
            <a:pPr marL="285750" indent="-285750" algn="just">
              <a:buFontTx/>
              <a:buChar char="-"/>
            </a:pPr>
            <a:r>
              <a:rPr lang="ru-RU" sz="1600" b="1" dirty="0">
                <a:solidFill>
                  <a:srgbClr val="C00000"/>
                </a:solidFill>
              </a:rPr>
              <a:t>Набор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ограничений</a:t>
            </a:r>
            <a:r>
              <a:rPr lang="ru-RU" sz="1600" b="1" dirty="0"/>
              <a:t> (необязательный) – для поддержки целостности данных, гарантирующих корректность используемых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20283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Модели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05342"/>
            <a:ext cx="8844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Существуют </a:t>
            </a:r>
            <a:r>
              <a:rPr lang="ru-RU" sz="1600" b="1" dirty="0"/>
              <a:t>три основных типа </a:t>
            </a:r>
            <a:r>
              <a:rPr lang="ru-RU" sz="1600" b="1" dirty="0" smtClean="0">
                <a:solidFill>
                  <a:srgbClr val="C00000"/>
                </a:solidFill>
              </a:rPr>
              <a:t>представлений</a:t>
            </a:r>
            <a:r>
              <a:rPr lang="ru-RU" sz="1600" b="1" dirty="0" smtClean="0"/>
              <a:t> </a:t>
            </a:r>
            <a:r>
              <a:rPr lang="ru-RU" sz="1600" b="1" dirty="0"/>
              <a:t>моделей </a:t>
            </a:r>
            <a:r>
              <a:rPr lang="ru-RU" sz="1600" b="1" dirty="0" smtClean="0"/>
              <a:t>данных: </a:t>
            </a:r>
            <a:endParaRPr lang="ru-RU" sz="1600" b="1" dirty="0"/>
          </a:p>
          <a:p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реляционная </a:t>
            </a:r>
            <a:r>
              <a:rPr lang="ru-RU" sz="1600" b="1" dirty="0">
                <a:solidFill>
                  <a:srgbClr val="C00000"/>
                </a:solidFill>
              </a:rPr>
              <a:t>модель данных </a:t>
            </a:r>
            <a:r>
              <a:rPr lang="ru-RU" sz="1600" b="1" dirty="0"/>
              <a:t>(</a:t>
            </a:r>
            <a:r>
              <a:rPr lang="ru-RU" sz="1600" b="1" i="1" dirty="0" err="1"/>
              <a:t>relational</a:t>
            </a:r>
            <a:r>
              <a:rPr lang="ru-RU" sz="1600" b="1" i="1" dirty="0"/>
              <a:t> </a:t>
            </a:r>
            <a:r>
              <a:rPr lang="ru-RU" sz="1600" b="1" i="1" dirty="0" err="1"/>
              <a:t>data</a:t>
            </a:r>
            <a:r>
              <a:rPr lang="ru-RU" sz="1600" b="1" i="1" dirty="0"/>
              <a:t> </a:t>
            </a:r>
            <a:r>
              <a:rPr lang="ru-RU" sz="1600" b="1" i="1" dirty="0" err="1"/>
              <a:t>model</a:t>
            </a:r>
            <a:r>
              <a:rPr lang="ru-RU" sz="1600" b="1" dirty="0"/>
              <a:t>), </a:t>
            </a:r>
          </a:p>
          <a:p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сетевая </a:t>
            </a:r>
            <a:r>
              <a:rPr lang="ru-RU" sz="1600" b="1" dirty="0">
                <a:solidFill>
                  <a:srgbClr val="C00000"/>
                </a:solidFill>
              </a:rPr>
              <a:t>модель данных </a:t>
            </a:r>
            <a:r>
              <a:rPr lang="ru-RU" sz="1600" b="1" dirty="0"/>
              <a:t>(</a:t>
            </a:r>
            <a:r>
              <a:rPr lang="ru-RU" sz="1600" b="1" i="1" dirty="0" err="1"/>
              <a:t>network</a:t>
            </a:r>
            <a:r>
              <a:rPr lang="ru-RU" sz="1600" b="1" i="1" dirty="0"/>
              <a:t> </a:t>
            </a:r>
            <a:r>
              <a:rPr lang="ru-RU" sz="1600" b="1" i="1" dirty="0" err="1"/>
              <a:t>data</a:t>
            </a:r>
            <a:r>
              <a:rPr lang="ru-RU" sz="1600" b="1" i="1" dirty="0"/>
              <a:t> </a:t>
            </a:r>
            <a:r>
              <a:rPr lang="ru-RU" sz="1600" b="1" i="1" dirty="0" err="1"/>
              <a:t>model</a:t>
            </a:r>
            <a:r>
              <a:rPr lang="ru-RU" sz="1600" b="1" dirty="0"/>
              <a:t>), </a:t>
            </a:r>
          </a:p>
          <a:p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иерархическая </a:t>
            </a:r>
            <a:r>
              <a:rPr lang="ru-RU" sz="1600" b="1" dirty="0">
                <a:solidFill>
                  <a:srgbClr val="C00000"/>
                </a:solidFill>
              </a:rPr>
              <a:t>модель данных </a:t>
            </a:r>
            <a:r>
              <a:rPr lang="ru-RU" sz="1600" b="1" dirty="0"/>
              <a:t>(</a:t>
            </a:r>
            <a:r>
              <a:rPr lang="ru-RU" sz="1600" b="1" i="1" dirty="0" err="1"/>
              <a:t>hierarchical</a:t>
            </a:r>
            <a:r>
              <a:rPr lang="ru-RU" sz="1600" b="1" i="1" dirty="0"/>
              <a:t> </a:t>
            </a:r>
            <a:r>
              <a:rPr lang="ru-RU" sz="1600" b="1" i="1" dirty="0" err="1"/>
              <a:t>data</a:t>
            </a:r>
            <a:r>
              <a:rPr lang="ru-RU" sz="1600" b="1" i="1" dirty="0"/>
              <a:t> </a:t>
            </a:r>
            <a:r>
              <a:rPr lang="ru-RU" sz="1600" b="1" i="1" dirty="0" err="1"/>
              <a:t>model</a:t>
            </a:r>
            <a:r>
              <a:rPr lang="ru-RU" sz="1600" b="1" dirty="0"/>
              <a:t>). </a:t>
            </a:r>
          </a:p>
        </p:txBody>
      </p:sp>
      <p:pic>
        <p:nvPicPr>
          <p:cNvPr id="9" name="Picture 2" descr="http://www.ibm.com/developerworks/library/x-matters8/rela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84" y="1684322"/>
            <a:ext cx="3531804" cy="21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75" y="3969073"/>
            <a:ext cx="5288194" cy="221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&amp;Pcy;&amp;rcy;&amp;icy;&amp;mcy;&amp;iecy;&amp;rcy; &amp;pcy;&amp;rcy;&amp;ocy;&amp;icy;&amp;zcy;&amp;vcy;&amp;ocy;&amp;dcy;&amp;ncy;&amp;ocy;&amp;jcy; &amp;icy;&amp;iecy;&amp;rcy;&amp;acy;&amp;rcy;&amp;khcy;&amp;icy;&amp;icy; &amp;ocy;&amp;tcy; &amp;ucy;&amp;zcy;&amp;lcy;&amp;acy; «&amp;Gcy;&amp;ocy;&amp;rcy;&amp;ncy;&amp;ycy;&amp;jcy; &amp;vcy;&amp;iecy;&amp;lcy;&amp;ocy;&amp;scy;&amp;icy;&amp;pcy;&amp;iecy;&amp;dcy;»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9" y="2515185"/>
            <a:ext cx="2234390" cy="36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26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41436" y="3158964"/>
            <a:ext cx="8596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ИЕРАРХИЧЕСКАЯ МОДЕЛЬ.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896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Иерархическая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</a:t>
            </a:r>
            <a:r>
              <a:rPr lang="ru-RU" sz="1600" b="1" dirty="0">
                <a:solidFill>
                  <a:srgbClr val="C00000"/>
                </a:solidFill>
              </a:rPr>
              <a:t>иерархической модели связи </a:t>
            </a:r>
            <a:r>
              <a:rPr lang="ru-RU" sz="1600" b="1" dirty="0"/>
              <a:t>между данными можно описать с помощью упорядоченного графа (или дерева).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</p:txBody>
      </p:sp>
      <p:pic>
        <p:nvPicPr>
          <p:cNvPr id="8194" name="Picture 2" descr="&amp;Pcy;&amp;rcy;&amp;iecy;&amp;dcy;&amp;scy;&amp;tcy;&amp;acy;&amp;vcy;&amp;lcy;&amp;iecy;&amp;ncy;&amp;icy;&amp;iecy; &amp;scy;&amp;vcy;&amp;yacy;&amp;zcy;&amp;iecy;&amp;jcy; &amp;vcy; &amp;icy;&amp;iecy;&amp;rcy;&amp;acy;&amp;rcy;&amp;khcy;&amp;icy;&amp;chcy;&amp;iecy;&amp;scy;&amp;kcy;&amp;ocy;&amp;jcy; &amp;mcy;&amp;ocy;&amp;dcy;&amp;iecy;&amp;lcy;&amp;icy;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84" y="1718772"/>
            <a:ext cx="1890252" cy="142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28576" y="1898796"/>
            <a:ext cx="6503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Для описания структуры (схемы) иерархической БД на некотором языке программирования используется </a:t>
            </a:r>
            <a:r>
              <a:rPr lang="ru-RU" sz="1600" b="1" dirty="0">
                <a:solidFill>
                  <a:srgbClr val="C00000"/>
                </a:solidFill>
              </a:rPr>
              <a:t>древовидная структура</a:t>
            </a:r>
            <a:r>
              <a:rPr lang="ru-RU" sz="1600" b="1" dirty="0"/>
              <a:t>, в узлах которой стоят объекты с </a:t>
            </a:r>
            <a:r>
              <a:rPr lang="ru-RU" sz="1600" b="1" dirty="0">
                <a:solidFill>
                  <a:srgbClr val="C00000"/>
                </a:solidFill>
              </a:rPr>
              <a:t>типом данных «узел»</a:t>
            </a:r>
            <a:r>
              <a:rPr lang="ru-RU" sz="1600" b="1" dirty="0"/>
              <a:t>. Объект «узел» схож с типами данных «</a:t>
            </a:r>
            <a:r>
              <a:rPr lang="ru-RU" sz="1600" b="1" dirty="0">
                <a:solidFill>
                  <a:srgbClr val="C00000"/>
                </a:solidFill>
              </a:rPr>
              <a:t>структура</a:t>
            </a:r>
            <a:r>
              <a:rPr lang="ru-RU" sz="1600" b="1" dirty="0"/>
              <a:t>» языков программирования </a:t>
            </a:r>
            <a:r>
              <a:rPr lang="ru-RU" sz="1600" b="1" dirty="0" smtClean="0"/>
              <a:t>С.</a:t>
            </a:r>
            <a:endParaRPr lang="ru-RU" sz="1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424" y="3248976"/>
            <a:ext cx="85735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них допускается вложенность типов, каждый из которых находится на некотором уровне. </a:t>
            </a:r>
            <a:r>
              <a:rPr lang="ru-RU" sz="1600" b="1" dirty="0">
                <a:solidFill>
                  <a:srgbClr val="C00000"/>
                </a:solidFill>
              </a:rPr>
              <a:t>Тип «узел» является составным</a:t>
            </a:r>
            <a:r>
              <a:rPr lang="ru-RU" sz="1600" b="1" dirty="0"/>
              <a:t>. Он включает в себя ссылки на подобъекты («поддеревья»), каждый из которых, и свою очередь, является типом «узел» с другими вложенными объектами. Каждое «дерево» состоит из одного «корневого» объекта (узла) и упорядоченного набора (возможно, пустого) подчиненных узлов.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Каждый </a:t>
            </a:r>
            <a:r>
              <a:rPr lang="ru-RU" sz="1600" b="1" dirty="0"/>
              <a:t>из элементарных узлов, включенных в «дерево», несет в себе простую или составную информацию, заключенную в прикрепленном к нему объекте. Простой «узел» несет в </a:t>
            </a:r>
            <a:r>
              <a:rPr lang="ru-RU" sz="1600" b="1" dirty="0" smtClean="0"/>
              <a:t>себе </a:t>
            </a:r>
            <a:r>
              <a:rPr lang="ru-RU" sz="1600" b="1" dirty="0"/>
              <a:t>объект из одного типа, например числового, а составной объединяет некоторую совокупность типов, например, целое, строку символов и указатель (ссылку). </a:t>
            </a:r>
          </a:p>
        </p:txBody>
      </p:sp>
    </p:spTree>
    <p:extLst>
      <p:ext uri="{BB962C8B-B14F-4D97-AF65-F5344CB8AC3E}">
        <p14:creationId xmlns:p14="http://schemas.microsoft.com/office/powerpoint/2010/main" val="5921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Иерархическая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Для организации физического размещения иерархических данных в памяти </a:t>
            </a:r>
            <a:r>
              <a:rPr lang="ru-RU" sz="1600" b="1" dirty="0" smtClean="0"/>
              <a:t>могут </a:t>
            </a:r>
            <a:r>
              <a:rPr lang="ru-RU" sz="1600" b="1" dirty="0"/>
              <a:t>использоваться следующие группы методов: </a:t>
            </a:r>
          </a:p>
          <a:p>
            <a:pPr algn="just"/>
            <a:r>
              <a:rPr lang="ru-RU" sz="1600" b="1" dirty="0" smtClean="0"/>
              <a:t>- представление </a:t>
            </a:r>
            <a:r>
              <a:rPr lang="ru-RU" sz="1600" b="1" dirty="0">
                <a:solidFill>
                  <a:srgbClr val="C00000"/>
                </a:solidFill>
              </a:rPr>
              <a:t>линейным списком с последовательным распределением памяти </a:t>
            </a:r>
            <a:r>
              <a:rPr lang="ru-RU" sz="1600" b="1" dirty="0"/>
              <a:t>(адресная арифметика, левосписковые структуры); </a:t>
            </a:r>
          </a:p>
          <a:p>
            <a:pPr algn="just"/>
            <a:r>
              <a:rPr lang="ru-RU" sz="1600" b="1" dirty="0" smtClean="0"/>
              <a:t>- представление </a:t>
            </a:r>
            <a:r>
              <a:rPr lang="ru-RU" sz="1600" b="1" dirty="0">
                <a:solidFill>
                  <a:srgbClr val="C00000"/>
                </a:solidFill>
              </a:rPr>
              <a:t>связными линейными списками </a:t>
            </a:r>
            <a:r>
              <a:rPr lang="ru-RU" sz="1600" b="1" dirty="0"/>
              <a:t>(методы, использующие указатели и справочники).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4" y="1870756"/>
            <a:ext cx="7002324" cy="50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Иерархическая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64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К основным операциям манипулирования иерархически организованными данными относятся следующие: </a:t>
            </a:r>
          </a:p>
          <a:p>
            <a:pPr algn="just"/>
            <a:r>
              <a:rPr lang="ru-RU" sz="1600" b="1" dirty="0" smtClean="0"/>
              <a:t>- поиск </a:t>
            </a:r>
            <a:r>
              <a:rPr lang="ru-RU" sz="1600" b="1" dirty="0"/>
              <a:t>указанного экземпляра </a:t>
            </a:r>
            <a:r>
              <a:rPr lang="ru-RU" sz="1600" b="1" dirty="0" smtClean="0"/>
              <a:t>БД; </a:t>
            </a:r>
            <a:endParaRPr lang="ru-RU" sz="1600" b="1" dirty="0"/>
          </a:p>
          <a:p>
            <a:pPr algn="just"/>
            <a:r>
              <a:rPr lang="ru-RU" sz="1600" b="1" dirty="0" smtClean="0"/>
              <a:t>- переход </a:t>
            </a:r>
            <a:r>
              <a:rPr lang="ru-RU" sz="1600" b="1" dirty="0"/>
              <a:t>от одного дерева к другому; </a:t>
            </a:r>
          </a:p>
          <a:p>
            <a:pPr algn="just"/>
            <a:r>
              <a:rPr lang="ru-RU" sz="1600" b="1" dirty="0" smtClean="0"/>
              <a:t>- переход </a:t>
            </a:r>
            <a:r>
              <a:rPr lang="ru-RU" sz="1600" b="1" dirty="0"/>
              <a:t>от одной записи к другой внутри </a:t>
            </a:r>
            <a:r>
              <a:rPr lang="ru-RU" sz="1600" b="1" dirty="0" smtClean="0"/>
              <a:t>дерева; </a:t>
            </a:r>
            <a:endParaRPr lang="ru-RU" sz="1600" b="1" dirty="0"/>
          </a:p>
          <a:p>
            <a:pPr algn="just"/>
            <a:r>
              <a:rPr lang="ru-RU" sz="1600" b="1" dirty="0" smtClean="0"/>
              <a:t>- вставка </a:t>
            </a:r>
            <a:r>
              <a:rPr lang="ru-RU" sz="1600" b="1" dirty="0"/>
              <a:t>новой записи в указанную позицию; </a:t>
            </a:r>
          </a:p>
          <a:p>
            <a:pPr algn="just"/>
            <a:r>
              <a:rPr lang="ru-RU" sz="1600" b="1" dirty="0" smtClean="0"/>
              <a:t>- удаление </a:t>
            </a:r>
            <a:r>
              <a:rPr lang="ru-RU" sz="1600" b="1" dirty="0"/>
              <a:t>текущей записи и т. д.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Основное </a:t>
            </a:r>
            <a:r>
              <a:rPr lang="ru-RU" sz="1600" b="1" dirty="0"/>
              <a:t>правило контроля целостности формулируется следующим образом; </a:t>
            </a:r>
            <a:r>
              <a:rPr lang="ru-RU" sz="1600" b="1" dirty="0">
                <a:solidFill>
                  <a:srgbClr val="C00000"/>
                </a:solidFill>
              </a:rPr>
              <a:t>потомок не может существовать без родителя, а у некоторых родителей может не быть потомков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Механизмы </a:t>
            </a:r>
            <a:r>
              <a:rPr lang="ru-RU" sz="1600" b="1" dirty="0">
                <a:solidFill>
                  <a:srgbClr val="C00000"/>
                </a:solidFill>
              </a:rPr>
              <a:t>поддержания целостности связей </a:t>
            </a:r>
            <a:r>
              <a:rPr lang="ru-RU" sz="1600" b="1" dirty="0"/>
              <a:t>между записями различных деревьев </a:t>
            </a:r>
            <a:r>
              <a:rPr lang="ru-RU" sz="1600" b="1" dirty="0">
                <a:solidFill>
                  <a:srgbClr val="C00000"/>
                </a:solidFill>
              </a:rPr>
              <a:t>отсутствуют</a:t>
            </a:r>
            <a:r>
              <a:rPr lang="ru-RU" sz="1600" b="1" dirty="0"/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62" y="1758321"/>
            <a:ext cx="285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70036" y="3248976"/>
            <a:ext cx="54721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соответствии с определением типа «деревом, можно заключить, что между предками и потомками </a:t>
            </a:r>
            <a:r>
              <a:rPr lang="ru-RU" sz="1600" b="1" dirty="0">
                <a:solidFill>
                  <a:srgbClr val="C00000"/>
                </a:solidFill>
              </a:rPr>
              <a:t>автоматически поддерживается контроль целостности связей</a:t>
            </a:r>
            <a:r>
              <a:rPr lang="ru-RU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0208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Понятие файловой системы. Файловая система </a:t>
            </a:r>
            <a:r>
              <a:rPr lang="en-US" sz="1600" b="1" dirty="0" smtClean="0">
                <a:solidFill>
                  <a:schemeClr val="bg1"/>
                </a:solidFill>
              </a:rPr>
              <a:t>NTFS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Ф</a:t>
            </a:r>
            <a:r>
              <a:rPr lang="ru-RU" sz="1600" b="1" dirty="0" smtClean="0">
                <a:solidFill>
                  <a:srgbClr val="C00000"/>
                </a:solidFill>
              </a:rPr>
              <a:t>айловая </a:t>
            </a:r>
            <a:r>
              <a:rPr lang="ru-RU" sz="1600" b="1" dirty="0">
                <a:solidFill>
                  <a:srgbClr val="C00000"/>
                </a:solidFill>
              </a:rPr>
              <a:t>система 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/>
              <a:t>– это система, используемая операционной системой, для хранения и упорядочивания файлов на жестком </a:t>
            </a:r>
            <a:r>
              <a:rPr lang="ru-RU" sz="1600" b="1" dirty="0" smtClean="0"/>
              <a:t>диске или другом носителе.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05" y="1907034"/>
            <a:ext cx="2748041" cy="249525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28810" y="1932551"/>
            <a:ext cx="58733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</a:t>
            </a:r>
            <a:r>
              <a:rPr lang="ru-RU" sz="1600" b="1" dirty="0" smtClean="0"/>
              <a:t>се </a:t>
            </a:r>
            <a:r>
              <a:rPr lang="ru-RU" sz="1600" b="1" dirty="0"/>
              <a:t>полезное </a:t>
            </a:r>
            <a:r>
              <a:rPr lang="ru-RU" sz="1600" b="1" dirty="0" smtClean="0"/>
              <a:t>место разделено </a:t>
            </a:r>
            <a:r>
              <a:rPr lang="ru-RU" sz="1600" b="1" dirty="0"/>
              <a:t>на </a:t>
            </a:r>
            <a:r>
              <a:rPr lang="ru-RU" sz="1600" b="1" dirty="0">
                <a:solidFill>
                  <a:srgbClr val="C00000"/>
                </a:solidFill>
              </a:rPr>
              <a:t>кластеры</a:t>
            </a:r>
            <a:r>
              <a:rPr lang="ru-RU" sz="1600" b="1" dirty="0"/>
              <a:t> - блоки данных, используемые единовременно</a:t>
            </a:r>
            <a:r>
              <a:rPr lang="ru-RU" sz="1600" b="1" dirty="0" smtClean="0"/>
              <a:t>.</a:t>
            </a:r>
            <a:r>
              <a:rPr lang="en-US" sz="1600" b="1" dirty="0" smtClean="0"/>
              <a:t> </a:t>
            </a:r>
            <a:r>
              <a:rPr lang="ru-RU" sz="1600" b="1" dirty="0"/>
              <a:t>NTFS поддерживает почти любые размеры кластеров - от 512 байт до 64 </a:t>
            </a:r>
            <a:r>
              <a:rPr lang="ru-RU" sz="1600" b="1" dirty="0" smtClean="0"/>
              <a:t>Кб (стандарт – 4Кб).</a:t>
            </a:r>
          </a:p>
          <a:p>
            <a:pPr algn="just"/>
            <a:r>
              <a:rPr lang="ru-RU" sz="1600" b="1" dirty="0"/>
              <a:t>Диск NTFS условно делится на две части</a:t>
            </a:r>
            <a:r>
              <a:rPr lang="ru-RU" sz="1600" b="1" dirty="0" smtClean="0"/>
              <a:t>. Первые 12% отводятся под </a:t>
            </a:r>
            <a:r>
              <a:rPr lang="en-US" sz="1600" b="1" dirty="0" smtClean="0"/>
              <a:t>MFT </a:t>
            </a:r>
            <a:r>
              <a:rPr lang="ru-RU" sz="1600" b="1" dirty="0"/>
              <a:t>зону - пространство, в которое растет </a:t>
            </a:r>
            <a:r>
              <a:rPr lang="ru-RU" sz="1600" b="1" dirty="0">
                <a:solidFill>
                  <a:srgbClr val="C00000"/>
                </a:solidFill>
              </a:rPr>
              <a:t>метафайл </a:t>
            </a:r>
            <a:r>
              <a:rPr lang="ru-RU" sz="1600" b="1" dirty="0" smtClean="0">
                <a:solidFill>
                  <a:srgbClr val="C00000"/>
                </a:solidFill>
              </a:rPr>
              <a:t>MFT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2" y="3429000"/>
            <a:ext cx="7049080" cy="215010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1436" y="5790806"/>
            <a:ext cx="85576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Остальные 88% диска представляют собой обычное пространство для хранения файлов.</a:t>
            </a:r>
          </a:p>
        </p:txBody>
      </p:sp>
    </p:spTree>
    <p:extLst>
      <p:ext uri="{BB962C8B-B14F-4D97-AF65-F5344CB8AC3E}">
        <p14:creationId xmlns:p14="http://schemas.microsoft.com/office/powerpoint/2010/main" val="200816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Иерархическая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модель: достоинства и недостатки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Достоинства: </a:t>
            </a:r>
            <a:r>
              <a:rPr lang="ru-RU" sz="1600" b="1" dirty="0" smtClean="0"/>
              <a:t>эффективное </a:t>
            </a:r>
            <a:r>
              <a:rPr lang="ru-RU" sz="1600" b="1" dirty="0"/>
              <a:t>использование памяти </a:t>
            </a:r>
            <a:r>
              <a:rPr lang="ru-RU" sz="1600" b="1" dirty="0" smtClean="0"/>
              <a:t>и </a:t>
            </a:r>
            <a:r>
              <a:rPr lang="ru-RU" sz="1600" b="1" dirty="0"/>
              <a:t>неплохие показатели времени выполнения основных операций над данными. Иерархическая модель данных удобна для работы с иерархически упорядоченной информацией.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>
                <a:solidFill>
                  <a:srgbClr val="C00000"/>
                </a:solidFill>
              </a:rPr>
              <a:t>:</a:t>
            </a:r>
            <a:r>
              <a:rPr lang="ru-RU" sz="1600" b="1" dirty="0"/>
              <a:t> </a:t>
            </a:r>
            <a:r>
              <a:rPr lang="ru-RU" sz="1600" b="1" dirty="0" smtClean="0"/>
              <a:t>громоздкость </a:t>
            </a:r>
            <a:r>
              <a:rPr lang="ru-RU" sz="1600" b="1" dirty="0"/>
              <a:t>для обработки информации с достаточно сложными логическими связями, а также сложность понимания для обычного пользователя.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На </a:t>
            </a:r>
            <a:r>
              <a:rPr lang="ru-RU" sz="1600" b="1" dirty="0"/>
              <a:t>иерархической модели данных основано сравнительно ограниченное количество СУБД, в числе которых можно назвать зарубежные системы </a:t>
            </a:r>
            <a:r>
              <a:rPr lang="ru-RU" sz="1600" b="1" dirty="0">
                <a:solidFill>
                  <a:srgbClr val="C00000"/>
                </a:solidFill>
              </a:rPr>
              <a:t>IMS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PC/</a:t>
            </a:r>
            <a:r>
              <a:rPr lang="ru-RU" sz="1600" b="1" dirty="0" err="1">
                <a:solidFill>
                  <a:srgbClr val="C00000"/>
                </a:solidFill>
              </a:rPr>
              <a:t>Focus</a:t>
            </a:r>
            <a:r>
              <a:rPr lang="ru-RU" sz="1600" b="1" dirty="0"/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Team-Up</a:t>
            </a:r>
            <a:r>
              <a:rPr lang="ru-RU" sz="1600" b="1" dirty="0"/>
              <a:t> и </a:t>
            </a:r>
            <a:r>
              <a:rPr lang="ru-RU" sz="1600" b="1" dirty="0" err="1">
                <a:solidFill>
                  <a:srgbClr val="C00000"/>
                </a:solidFill>
              </a:rPr>
              <a:t>Data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 smtClean="0">
                <a:solidFill>
                  <a:srgbClr val="C00000"/>
                </a:solidFill>
              </a:rPr>
              <a:t>Edge</a:t>
            </a:r>
            <a:r>
              <a:rPr lang="ru-RU" sz="1600" b="1" dirty="0" smtClean="0"/>
              <a:t>. 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5641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31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41436" y="3158964"/>
            <a:ext cx="8596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СЕТЕВАЯ МОДЕЛЬ.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8680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Сетевая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32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Сетевая модель данных </a:t>
            </a:r>
            <a:r>
              <a:rPr lang="ru-RU" sz="1600" b="1" dirty="0"/>
              <a:t>позволяет отображать разнообразные взаимосвязи элементов данных в виде произвольного </a:t>
            </a:r>
            <a:r>
              <a:rPr lang="ru-RU" sz="1600" b="1" dirty="0">
                <a:solidFill>
                  <a:srgbClr val="C00000"/>
                </a:solidFill>
              </a:rPr>
              <a:t>графа</a:t>
            </a:r>
            <a:r>
              <a:rPr lang="ru-RU" sz="1600" b="1" dirty="0"/>
              <a:t>, обобщая тем самым иерархическую модель данных.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45314" y="1988808"/>
            <a:ext cx="688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Для описания схемы сетевой БД используется две группы типов: «запись» и «связь». Тип «связь» определяется для двух типов «запись»: предка и </a:t>
            </a:r>
            <a:r>
              <a:rPr lang="ru-RU" sz="1600" b="1" dirty="0" smtClean="0"/>
              <a:t>потомка. </a:t>
            </a:r>
            <a:r>
              <a:rPr lang="en-US" sz="1600" b="1" dirty="0" smtClean="0"/>
              <a:t> </a:t>
            </a:r>
            <a:r>
              <a:rPr lang="ru-RU" sz="1600" b="1" dirty="0" smtClean="0"/>
              <a:t>Переменные </a:t>
            </a:r>
            <a:r>
              <a:rPr lang="ru-RU" sz="1600" b="1" dirty="0"/>
              <a:t>типа «связь» являются экземплярами связей. </a:t>
            </a:r>
          </a:p>
        </p:txBody>
      </p:sp>
      <p:pic>
        <p:nvPicPr>
          <p:cNvPr id="10242" name="Picture 2" descr="&amp;Pcy;&amp;rcy;&amp;iecy;&amp;dcy;&amp;scy;&amp;tcy;&amp;acy;&amp;vcy;&amp;lcy;&amp;iecy;&amp;ncy;&amp;icy;&amp;iecy; &amp;scy;&amp;vcy;&amp;yacy;&amp;zcy;&amp;iecy;&amp;jcy; &amp;vcy; &amp;scy;&amp;iecy;&amp;tcy;&amp;iecy;&amp;vcy;&amp;ocy;&amp;jcy; &amp;mcy;&amp;ocy;&amp;dcy;&amp;iecy;&amp;lcy;&amp;i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62" y="1842063"/>
            <a:ext cx="1696774" cy="127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21820" y="3429000"/>
            <a:ext cx="56031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Сетевая БД состоит из </a:t>
            </a:r>
            <a:r>
              <a:rPr lang="ru-RU" sz="1600" b="1" dirty="0">
                <a:solidFill>
                  <a:srgbClr val="C00000"/>
                </a:solidFill>
              </a:rPr>
              <a:t>набора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записей</a:t>
            </a:r>
            <a:r>
              <a:rPr lang="ru-RU" sz="1600" b="1" dirty="0"/>
              <a:t> и </a:t>
            </a:r>
            <a:r>
              <a:rPr lang="ru-RU" sz="1600" b="1" dirty="0">
                <a:solidFill>
                  <a:srgbClr val="C00000"/>
                </a:solidFill>
              </a:rPr>
              <a:t>набора соответствующих связей</a:t>
            </a:r>
            <a:r>
              <a:rPr lang="ru-RU" sz="1600" b="1" dirty="0"/>
              <a:t>. На формирование связи особых ограничений не накладывается. Если в иерархических структурах запись-потомок могла иметь только одну запись-предка, то в сетевой модели данных </a:t>
            </a:r>
            <a:r>
              <a:rPr lang="ru-RU" sz="1600" b="1" dirty="0">
                <a:solidFill>
                  <a:srgbClr val="C00000"/>
                </a:solidFill>
              </a:rPr>
              <a:t>запись-потомок может иметь произвольное число записей-предков (сводных родителей)</a:t>
            </a:r>
            <a:r>
              <a:rPr lang="ru-RU" sz="1600" b="1" dirty="0"/>
              <a:t>. </a:t>
            </a:r>
          </a:p>
        </p:txBody>
      </p:sp>
      <p:pic>
        <p:nvPicPr>
          <p:cNvPr id="1026" name="Picture 2" descr="&amp;Kcy;&amp;acy;&amp;rcy;&amp;tcy;&amp;icy;&amp;ncy;&amp;kcy;&amp;icy; &amp;pcy;&amp;ocy; &amp;zcy;&amp;acy;&amp;pcy;&amp;rcy;&amp;ocy;&amp;scy;&amp;ucy; rel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6" y="3329506"/>
            <a:ext cx="2979474" cy="19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78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Сетевая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К числу важнейших операций манипулирования данными баз сетевого типа можно отнести следующие: </a:t>
            </a:r>
          </a:p>
          <a:p>
            <a:r>
              <a:rPr lang="ru-RU" sz="1600" b="1" dirty="0" smtClean="0"/>
              <a:t>- поиск </a:t>
            </a:r>
            <a:r>
              <a:rPr lang="ru-RU" sz="1600" b="1" dirty="0"/>
              <a:t>записи в БД; </a:t>
            </a:r>
          </a:p>
          <a:p>
            <a:r>
              <a:rPr lang="ru-RU" sz="1600" b="1" dirty="0" smtClean="0"/>
              <a:t>- переход </a:t>
            </a:r>
            <a:r>
              <a:rPr lang="ru-RU" sz="1600" b="1" dirty="0"/>
              <a:t>от предка к первому потомку; </a:t>
            </a:r>
          </a:p>
          <a:p>
            <a:r>
              <a:rPr lang="ru-RU" sz="1600" b="1" dirty="0" smtClean="0"/>
              <a:t>- переход </a:t>
            </a:r>
            <a:r>
              <a:rPr lang="ru-RU" sz="1600" b="1" dirty="0"/>
              <a:t>от потомка к предку; </a:t>
            </a:r>
          </a:p>
          <a:p>
            <a:r>
              <a:rPr lang="ru-RU" sz="1600" b="1" dirty="0" smtClean="0"/>
              <a:t>- создание </a:t>
            </a:r>
            <a:r>
              <a:rPr lang="ru-RU" sz="1600" b="1" dirty="0"/>
              <a:t>новой записи; </a:t>
            </a:r>
          </a:p>
          <a:p>
            <a:r>
              <a:rPr lang="ru-RU" sz="1600" b="1" dirty="0" smtClean="0"/>
              <a:t>- удаление </a:t>
            </a:r>
            <a:r>
              <a:rPr lang="ru-RU" sz="1600" b="1" dirty="0"/>
              <a:t>текущей записи; </a:t>
            </a:r>
          </a:p>
          <a:p>
            <a:r>
              <a:rPr lang="ru-RU" sz="1600" b="1" dirty="0" smtClean="0"/>
              <a:t>- обновление </a:t>
            </a:r>
            <a:r>
              <a:rPr lang="ru-RU" sz="1600" b="1" dirty="0"/>
              <a:t>текущей записи; </a:t>
            </a:r>
          </a:p>
          <a:p>
            <a:r>
              <a:rPr lang="ru-RU" sz="1600" b="1" dirty="0" smtClean="0"/>
              <a:t>- включение </a:t>
            </a:r>
            <a:r>
              <a:rPr lang="ru-RU" sz="1600" b="1" dirty="0"/>
              <a:t>записи в связь; </a:t>
            </a:r>
          </a:p>
          <a:p>
            <a:r>
              <a:rPr lang="ru-RU" sz="1600" b="1" dirty="0" smtClean="0"/>
              <a:t>- исключение </a:t>
            </a:r>
            <a:r>
              <a:rPr lang="ru-RU" sz="1600" b="1" dirty="0"/>
              <a:t>записи из связи; </a:t>
            </a:r>
          </a:p>
          <a:p>
            <a:r>
              <a:rPr lang="ru-RU" sz="1600" b="1" dirty="0" smtClean="0"/>
              <a:t>- изменение </a:t>
            </a:r>
            <a:r>
              <a:rPr lang="ru-RU" sz="1600" b="1" dirty="0"/>
              <a:t>связей и т. д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78" y="1606348"/>
            <a:ext cx="4884448" cy="470185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98" y="4059084"/>
            <a:ext cx="2047602" cy="204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91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Сетевая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модель: достоинства и недостатки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Достоинства: </a:t>
            </a:r>
            <a:r>
              <a:rPr lang="ru-RU" sz="1600" b="1" dirty="0" smtClean="0"/>
              <a:t>возможность </a:t>
            </a:r>
            <a:r>
              <a:rPr lang="ru-RU" sz="1600" b="1" dirty="0"/>
              <a:t>эффективной реализации по показателям затрат памяти и оперативности. В сравнении с иерархической моделью сетевая модель предоставляет большие возможности в смысле </a:t>
            </a:r>
            <a:r>
              <a:rPr lang="ru-RU" sz="1600" b="1" dirty="0">
                <a:solidFill>
                  <a:srgbClr val="C00000"/>
                </a:solidFill>
              </a:rPr>
              <a:t>допустимости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образования произвольных связей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>
                <a:solidFill>
                  <a:srgbClr val="C00000"/>
                </a:solidFill>
              </a:rPr>
              <a:t>: </a:t>
            </a:r>
            <a:r>
              <a:rPr lang="ru-RU" sz="1600" b="1" dirty="0" smtClean="0"/>
              <a:t>высокая </a:t>
            </a:r>
            <a:r>
              <a:rPr lang="ru-RU" sz="1600" b="1" dirty="0"/>
              <a:t>сложность и жесткость схемы БД, построенной на ее основе, из-за того, что основные атрибуты задаются при проектирование, в то время как иерархическая база позволяет прикреплять к своим узлам любые объекты. А также сложность для понимания и выполнения обработки информации в БД обычным пользователем. Кроме того, в сетевой модели данных ослаблен контроль целостности связей вследствие допустимости установления произвольных связей между записями.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Наиболее </a:t>
            </a:r>
            <a:r>
              <a:rPr lang="ru-RU" sz="1600" b="1" dirty="0"/>
              <a:t>известными сетевыми СУБД являются следующие: </a:t>
            </a:r>
            <a:r>
              <a:rPr lang="ru-RU" sz="1600" b="1" dirty="0">
                <a:solidFill>
                  <a:srgbClr val="C00000"/>
                </a:solidFill>
              </a:rPr>
              <a:t>IDMS</a:t>
            </a:r>
            <a:r>
              <a:rPr lang="ru-RU" sz="1600" b="1" dirty="0"/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db_Vistal</a:t>
            </a:r>
            <a:r>
              <a:rPr lang="ru-RU" sz="1600" b="1" dirty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КОМПАС</a:t>
            </a:r>
            <a:r>
              <a:rPr lang="ru-RU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709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35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41436" y="3158964"/>
            <a:ext cx="8596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РЕЛЯЦИОННАЯ МОДЕЛЬ.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255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Реляционная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Реляционная модель данных предложена сотрудником фирмы </a:t>
            </a:r>
            <a:r>
              <a:rPr lang="ru-RU" sz="1600" b="1" dirty="0">
                <a:solidFill>
                  <a:srgbClr val="C00000"/>
                </a:solidFill>
              </a:rPr>
              <a:t>IВМ Э</a:t>
            </a:r>
            <a:r>
              <a:rPr lang="ru-RU" sz="1600" b="1" dirty="0" smtClean="0">
                <a:solidFill>
                  <a:srgbClr val="C00000"/>
                </a:solidFill>
              </a:rPr>
              <a:t>дгаром </a:t>
            </a:r>
            <a:r>
              <a:rPr lang="ru-RU" sz="1600" b="1" dirty="0">
                <a:solidFill>
                  <a:srgbClr val="C00000"/>
                </a:solidFill>
              </a:rPr>
              <a:t>Коддом </a:t>
            </a:r>
            <a:r>
              <a:rPr lang="ru-RU" sz="1600" b="1" dirty="0"/>
              <a:t>и основывается на понятии </a:t>
            </a:r>
            <a:r>
              <a:rPr lang="ru-RU" sz="1600" b="1" dirty="0">
                <a:solidFill>
                  <a:srgbClr val="C00000"/>
                </a:solidFill>
              </a:rPr>
              <a:t>отношение</a:t>
            </a:r>
            <a:r>
              <a:rPr lang="ru-RU" sz="1600" b="1" dirty="0"/>
              <a:t> (</a:t>
            </a:r>
            <a:r>
              <a:rPr lang="ru-RU" sz="1600" b="1" i="1" dirty="0"/>
              <a:t>relation</a:t>
            </a:r>
            <a:r>
              <a:rPr lang="ru-RU" sz="1600" b="1" dirty="0"/>
              <a:t>). </a:t>
            </a:r>
            <a:r>
              <a:rPr lang="ru-RU" sz="1600" b="1" dirty="0" smtClean="0"/>
              <a:t>Наглядной </a:t>
            </a:r>
            <a:r>
              <a:rPr lang="ru-RU" sz="1600" b="1" dirty="0"/>
              <a:t>формой представления отношения является привычная для человеческого восприятия </a:t>
            </a:r>
            <a:r>
              <a:rPr lang="ru-RU" sz="1600" b="1" dirty="0">
                <a:solidFill>
                  <a:srgbClr val="C00000"/>
                </a:solidFill>
              </a:rPr>
              <a:t>двумерная таблица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Таблица </a:t>
            </a:r>
            <a:r>
              <a:rPr lang="ru-RU" sz="1600" b="1" dirty="0"/>
              <a:t>имеет строки (записи) и столбцы (колонки). Каждая строка таблицы имеет одинаковую структуру и состоит из </a:t>
            </a:r>
            <a:r>
              <a:rPr lang="ru-RU" sz="1600" b="1" dirty="0">
                <a:solidFill>
                  <a:srgbClr val="C00000"/>
                </a:solidFill>
              </a:rPr>
              <a:t>полей</a:t>
            </a:r>
            <a:r>
              <a:rPr lang="ru-RU" sz="1600" b="1" dirty="0"/>
              <a:t>. Строкам таблицы соответствуют кортежи, а столбцам — </a:t>
            </a:r>
            <a:r>
              <a:rPr lang="ru-RU" sz="1600" b="1" dirty="0">
                <a:solidFill>
                  <a:srgbClr val="C00000"/>
                </a:solidFill>
              </a:rPr>
              <a:t>атрибуты отношения</a:t>
            </a:r>
            <a:r>
              <a:rPr lang="ru-RU" sz="1600" b="1" dirty="0"/>
              <a:t>. </a:t>
            </a:r>
          </a:p>
          <a:p>
            <a:pPr algn="just"/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endParaRPr lang="en-US" sz="1600" b="1" dirty="0" smtClean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К</a:t>
            </a:r>
            <a:r>
              <a:rPr lang="ru-RU" sz="1600" b="1" dirty="0" smtClean="0"/>
              <a:t>аждый </a:t>
            </a:r>
            <a:r>
              <a:rPr lang="ru-RU" sz="1600" b="1" dirty="0"/>
              <a:t>из подобъектов </a:t>
            </a:r>
            <a:r>
              <a:rPr lang="ru-RU" sz="1600" b="1" dirty="0" smtClean="0"/>
              <a:t>таблицы имеет </a:t>
            </a:r>
            <a:r>
              <a:rPr lang="ru-RU" sz="1600" b="1" dirty="0"/>
              <a:t>одинаковую структуру или свойства, описываемые соответствующими значениями полей записей. </a:t>
            </a:r>
            <a:r>
              <a:rPr lang="ru-RU" sz="1600" b="1" dirty="0" smtClean="0"/>
              <a:t>Поскольку </a:t>
            </a:r>
            <a:r>
              <a:rPr lang="ru-RU" sz="1600" b="1" dirty="0"/>
              <a:t>в рамках одной таблицы не удается описать более сложные логические структуры данных из предметной области, применяют </a:t>
            </a:r>
            <a:r>
              <a:rPr lang="ru-RU" sz="1600" b="1" dirty="0">
                <a:solidFill>
                  <a:srgbClr val="C00000"/>
                </a:solidFill>
              </a:rPr>
              <a:t>связывание таблиц</a:t>
            </a:r>
            <a:r>
              <a:rPr lang="ru-RU" sz="1600" b="1" dirty="0"/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0" y="2708904"/>
            <a:ext cx="5850780" cy="23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Реляционная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Достоинства: </a:t>
            </a:r>
            <a:r>
              <a:rPr lang="ru-RU" sz="1600" b="1" dirty="0" smtClean="0"/>
              <a:t>простота</a:t>
            </a:r>
            <a:r>
              <a:rPr lang="ru-RU" sz="1600" b="1" dirty="0"/>
              <a:t>, понятность и удобство физической </a:t>
            </a:r>
            <a:r>
              <a:rPr lang="ru-RU" sz="1600" b="1" dirty="0" smtClean="0"/>
              <a:t>реализации. </a:t>
            </a:r>
            <a:r>
              <a:rPr lang="ru-RU" sz="1600" b="1" dirty="0"/>
              <a:t>Именно простота и понятность для пользователя явились основной причиной их широкого использования. Проблемы же эффективности обработки данных этого типа оказались технически вполне разрешимыми.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>
                <a:solidFill>
                  <a:srgbClr val="C00000"/>
                </a:solidFill>
              </a:rPr>
              <a:t>: </a:t>
            </a:r>
            <a:r>
              <a:rPr lang="ru-RU" sz="1600" b="1" dirty="0" smtClean="0"/>
              <a:t>отсутствие </a:t>
            </a:r>
            <a:r>
              <a:rPr lang="ru-RU" sz="1600" b="1" dirty="0"/>
              <a:t>стандартных средств идентификации отдельных записей и сложность описания иерархических и сетевых связей.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Примерами </a:t>
            </a:r>
            <a:r>
              <a:rPr lang="ru-RU" sz="1600" b="1" dirty="0"/>
              <a:t>зарубежных реляционных СУБД </a:t>
            </a:r>
            <a:r>
              <a:rPr lang="ru-RU" sz="1600" b="1" dirty="0" smtClean="0"/>
              <a:t>являются </a:t>
            </a:r>
            <a:r>
              <a:rPr lang="ru-RU" sz="1600" b="1" dirty="0"/>
              <a:t>следующие</a:t>
            </a:r>
            <a:r>
              <a:rPr lang="ru-RU" sz="1600" b="1" dirty="0">
                <a:solidFill>
                  <a:srgbClr val="C00000"/>
                </a:solidFill>
              </a:rPr>
              <a:t>: </a:t>
            </a:r>
            <a:r>
              <a:rPr lang="ru-RU" sz="1600" b="1" dirty="0" err="1">
                <a:solidFill>
                  <a:srgbClr val="C00000"/>
                </a:solidFill>
              </a:rPr>
              <a:t>dBaseIII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Plus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и </a:t>
            </a:r>
            <a:r>
              <a:rPr lang="ru-RU" sz="1600" b="1" dirty="0" err="1">
                <a:solidFill>
                  <a:srgbClr val="C00000"/>
                </a:solidFill>
              </a:rPr>
              <a:t>dBase</a:t>
            </a:r>
            <a:r>
              <a:rPr lang="ru-RU" sz="1600" b="1" dirty="0">
                <a:solidFill>
                  <a:srgbClr val="C00000"/>
                </a:solidFill>
              </a:rPr>
              <a:t> IY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DB2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R:BASE</a:t>
            </a:r>
            <a:r>
              <a:rPr lang="ru-RU" sz="1600" b="1" dirty="0"/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FoxPro</a:t>
            </a:r>
            <a:r>
              <a:rPr lang="ru-RU" sz="1600" b="1" dirty="0"/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Paradox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и </a:t>
            </a:r>
            <a:r>
              <a:rPr lang="ru-RU" sz="1600" b="1" dirty="0" err="1">
                <a:solidFill>
                  <a:srgbClr val="C00000"/>
                </a:solidFill>
              </a:rPr>
              <a:t>dBASE</a:t>
            </a:r>
            <a:r>
              <a:rPr lang="ru-RU" sz="1600" b="1" dirty="0"/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Visual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FoxPro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и </a:t>
            </a:r>
            <a:r>
              <a:rPr lang="ru-RU" sz="1600" b="1" dirty="0" err="1">
                <a:solidFill>
                  <a:srgbClr val="C00000"/>
                </a:solidFill>
              </a:rPr>
              <a:t>Access</a:t>
            </a:r>
            <a:r>
              <a:rPr lang="ru-RU" sz="1600" b="1" dirty="0"/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Clarion</a:t>
            </a:r>
            <a:r>
              <a:rPr lang="ru-RU" sz="1600" b="1" dirty="0"/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Ingres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и </a:t>
            </a:r>
            <a:r>
              <a:rPr lang="ru-RU" sz="1600" b="1" dirty="0" err="1">
                <a:solidFill>
                  <a:srgbClr val="C00000"/>
                </a:solidFill>
              </a:rPr>
              <a:t>Oracle</a:t>
            </a:r>
            <a:r>
              <a:rPr lang="ru-RU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67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Реляционная модель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8" y="1328738"/>
            <a:ext cx="3850471" cy="165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133872" y="1328738"/>
            <a:ext cx="47587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Понятие </a:t>
            </a:r>
            <a:r>
              <a:rPr lang="ru-RU" sz="1600" b="1" i="1" dirty="0">
                <a:solidFill>
                  <a:srgbClr val="C00000"/>
                </a:solidFill>
              </a:rPr>
              <a:t>модели данных </a:t>
            </a:r>
            <a:r>
              <a:rPr lang="ru-RU" sz="1600" b="1" dirty="0"/>
              <a:t>в области </a:t>
            </a:r>
            <a:r>
              <a:rPr lang="ru-RU" sz="1600" b="1" i="1" dirty="0"/>
              <a:t>баз данных </a:t>
            </a:r>
            <a:r>
              <a:rPr lang="ru-RU" sz="1600" b="1" dirty="0"/>
              <a:t>было введено английским </a:t>
            </a:r>
            <a:r>
              <a:rPr lang="ru-RU" sz="1600" b="1" dirty="0" smtClean="0"/>
              <a:t>математиком</a:t>
            </a:r>
            <a:r>
              <a:rPr lang="en-US" sz="1600" b="1" dirty="0" smtClean="0"/>
              <a:t> </a:t>
            </a:r>
            <a:r>
              <a:rPr lang="ru-RU" sz="1600" b="1" dirty="0" smtClean="0"/>
              <a:t>Эдгаром </a:t>
            </a:r>
            <a:r>
              <a:rPr lang="ru-RU" sz="1600" b="1" dirty="0"/>
              <a:t>Коддом применительно к </a:t>
            </a:r>
            <a:r>
              <a:rPr lang="ru-RU" sz="1600" b="1" i="1" dirty="0">
                <a:solidFill>
                  <a:srgbClr val="C00000"/>
                </a:solidFill>
              </a:rPr>
              <a:t>реляционным системам</a:t>
            </a:r>
            <a:r>
              <a:rPr lang="ru-RU" sz="1600" b="1" i="1" dirty="0"/>
              <a:t> </a:t>
            </a:r>
            <a:r>
              <a:rPr lang="ru-RU" sz="1600" b="1" dirty="0"/>
              <a:t>и наиболее эффективно </a:t>
            </a:r>
            <a:r>
              <a:rPr lang="ru-RU" sz="1600" b="1" dirty="0" smtClean="0"/>
              <a:t>используется </a:t>
            </a:r>
            <a:r>
              <a:rPr lang="ru-RU" sz="1600" b="1" dirty="0"/>
              <a:t>именно в данном контексте.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38087" y="3429000"/>
            <a:ext cx="5874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Им были предложены «12 правил Кодда» (</a:t>
            </a:r>
            <a:r>
              <a:rPr lang="ru-RU" sz="1600" b="1" dirty="0" err="1"/>
              <a:t>Codd's</a:t>
            </a:r>
            <a:r>
              <a:rPr lang="ru-RU" sz="1600" b="1" dirty="0"/>
              <a:t> 12 </a:t>
            </a:r>
            <a:r>
              <a:rPr lang="ru-RU" sz="1600" b="1" dirty="0" err="1"/>
              <a:t>rules</a:t>
            </a:r>
            <a:r>
              <a:rPr lang="ru-RU" sz="1600" b="1" dirty="0"/>
              <a:t>) — 12 правил, </a:t>
            </a:r>
            <a:r>
              <a:rPr lang="ru-RU" sz="1600" b="1" dirty="0" smtClean="0"/>
              <a:t>которым</a:t>
            </a:r>
            <a:r>
              <a:rPr lang="en-US" sz="1600" b="1" dirty="0" smtClean="0"/>
              <a:t> </a:t>
            </a:r>
            <a:r>
              <a:rPr lang="ru-RU" sz="1600" b="1" dirty="0" smtClean="0"/>
              <a:t>должна </a:t>
            </a:r>
            <a:r>
              <a:rPr lang="ru-RU" sz="1600" b="1" dirty="0"/>
              <a:t>удовлетворять каждая система управления реляционными базами данных.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32" y="2753491"/>
            <a:ext cx="3013011" cy="301301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59858" y="4341814"/>
            <a:ext cx="58523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Система управления базами данных (СУБД) </a:t>
            </a:r>
            <a:r>
              <a:rPr lang="ru-RU" sz="1600" b="1" dirty="0"/>
              <a:t>– это совокупность языковых и программных средств, предназначенных для создания, ведения и совместного использования БД многими пользователями. Современная СУБД содержит в своем составе </a:t>
            </a:r>
            <a:r>
              <a:rPr lang="ru-RU" sz="1600" b="1" dirty="0">
                <a:solidFill>
                  <a:srgbClr val="C00000"/>
                </a:solidFill>
              </a:rPr>
              <a:t>программные средства создания баз данных, средства работы с данными и сервисные средства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73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12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правил Кодда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Явное </a:t>
            </a:r>
            <a:r>
              <a:rPr lang="ru-RU" sz="1600" b="1" dirty="0">
                <a:solidFill>
                  <a:srgbClr val="C00000"/>
                </a:solidFill>
              </a:rPr>
              <a:t>представление данных (The Information Rule)</a:t>
            </a:r>
            <a:r>
              <a:rPr lang="ru-RU" sz="1600" b="1" dirty="0"/>
              <a:t>. Информация </a:t>
            </a:r>
            <a:r>
              <a:rPr lang="ru-RU" sz="1600" b="1" dirty="0" smtClean="0"/>
              <a:t>должна быть </a:t>
            </a:r>
            <a:r>
              <a:rPr lang="ru-RU" sz="1600" b="1" dirty="0"/>
              <a:t>представлена в виде данных, хранящихся в ячейках. Данные, </a:t>
            </a:r>
            <a:r>
              <a:rPr lang="ru-RU" sz="1600" b="1" dirty="0" smtClean="0"/>
              <a:t>хранящиеся в </a:t>
            </a:r>
            <a:r>
              <a:rPr lang="ru-RU" sz="1600" b="1" dirty="0"/>
              <a:t>ячейках, должны быть </a:t>
            </a:r>
            <a:r>
              <a:rPr lang="ru-RU" sz="1600" b="1" dirty="0">
                <a:solidFill>
                  <a:srgbClr val="C00000"/>
                </a:solidFill>
              </a:rPr>
              <a:t>атомарны</a:t>
            </a:r>
            <a:r>
              <a:rPr lang="ru-RU" sz="1600" b="1" dirty="0"/>
              <a:t>. Порядок строк в реляционной таблице </a:t>
            </a:r>
            <a:r>
              <a:rPr lang="ru-RU" sz="1600" b="1" dirty="0" smtClean="0"/>
              <a:t>не должен </a:t>
            </a:r>
            <a:r>
              <a:rPr lang="ru-RU" sz="1600" b="1" dirty="0"/>
              <a:t>влиять на смысл </a:t>
            </a:r>
            <a:r>
              <a:rPr lang="ru-RU" sz="1600" b="1" dirty="0" smtClean="0"/>
              <a:t>данных.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Гарантированный </a:t>
            </a:r>
            <a:r>
              <a:rPr lang="ru-RU" sz="1600" b="1" dirty="0">
                <a:solidFill>
                  <a:srgbClr val="C00000"/>
                </a:solidFill>
              </a:rPr>
              <a:t>доступ к данным (Guaranteed Access Rule)</a:t>
            </a:r>
            <a:r>
              <a:rPr lang="ru-RU" sz="1600" b="1" dirty="0"/>
              <a:t>. Доступ к данным должен быть свободен от двусмысленности. К каждому элементу данных должен быть гарантирован доступ с помощью </a:t>
            </a:r>
            <a:r>
              <a:rPr lang="ru-RU" sz="1600" b="1" dirty="0">
                <a:solidFill>
                  <a:srgbClr val="C00000"/>
                </a:solidFill>
              </a:rPr>
              <a:t>комбинации имени таблицы, первичного ключа строки и имени </a:t>
            </a:r>
            <a:r>
              <a:rPr lang="ru-RU" sz="1600" b="1" dirty="0" smtClean="0">
                <a:solidFill>
                  <a:srgbClr val="C00000"/>
                </a:solidFill>
              </a:rPr>
              <a:t>столбца</a:t>
            </a:r>
            <a:r>
              <a:rPr lang="ru-RU" sz="1600" b="1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Полная </a:t>
            </a:r>
            <a:r>
              <a:rPr lang="ru-RU" sz="1600" b="1" dirty="0">
                <a:solidFill>
                  <a:srgbClr val="C00000"/>
                </a:solidFill>
              </a:rPr>
              <a:t>обработка неизвестных значений (Systematic Treatment of </a:t>
            </a:r>
            <a:r>
              <a:rPr lang="ru-RU" sz="1600" b="1" dirty="0" smtClean="0">
                <a:solidFill>
                  <a:srgbClr val="C00000"/>
                </a:solidFill>
              </a:rPr>
              <a:t>Null Values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ru-RU" sz="1600" b="1" dirty="0"/>
              <a:t>. Неизвестные </a:t>
            </a:r>
            <a:r>
              <a:rPr lang="ru-RU" sz="1600" b="1" dirty="0">
                <a:solidFill>
                  <a:srgbClr val="C00000"/>
                </a:solidFill>
              </a:rPr>
              <a:t>значения NULL</a:t>
            </a:r>
            <a:r>
              <a:rPr lang="ru-RU" sz="1600" b="1" dirty="0"/>
              <a:t>, отличные от любого известного значения</a:t>
            </a:r>
            <a:r>
              <a:rPr lang="ru-RU" sz="1600" b="1" dirty="0" smtClean="0"/>
              <a:t>, должны </a:t>
            </a:r>
            <a:r>
              <a:rPr lang="ru-RU" sz="1600" b="1" dirty="0"/>
              <a:t>поддерживаться для всех типов данных при выполнении любых </a:t>
            </a:r>
            <a:r>
              <a:rPr lang="ru-RU" sz="1600" b="1" dirty="0" smtClean="0"/>
              <a:t>операций</a:t>
            </a:r>
            <a:r>
              <a:rPr lang="ru-RU" sz="1600" b="1" dirty="0"/>
              <a:t>. Например, для числовых данных </a:t>
            </a:r>
            <a:r>
              <a:rPr lang="ru-RU" sz="1600" b="1" dirty="0">
                <a:solidFill>
                  <a:srgbClr val="C00000"/>
                </a:solidFill>
              </a:rPr>
              <a:t>неизвестные значения не должны </a:t>
            </a:r>
            <a:r>
              <a:rPr lang="ru-RU" sz="1600" b="1" dirty="0" smtClean="0">
                <a:solidFill>
                  <a:srgbClr val="C00000"/>
                </a:solidFill>
              </a:rPr>
              <a:t>рассматриваться </a:t>
            </a:r>
            <a:r>
              <a:rPr lang="ru-RU" sz="1600" b="1" dirty="0">
                <a:solidFill>
                  <a:srgbClr val="C00000"/>
                </a:solidFill>
              </a:rPr>
              <a:t>как нули</a:t>
            </a:r>
            <a:r>
              <a:rPr lang="ru-RU" sz="1600" b="1" dirty="0"/>
              <a:t>, а для символьных данных – </a:t>
            </a:r>
            <a:r>
              <a:rPr lang="ru-RU" sz="1600" b="1" dirty="0">
                <a:solidFill>
                  <a:srgbClr val="C00000"/>
                </a:solidFill>
              </a:rPr>
              <a:t>как пустые строки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73870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MFT </a:t>
            </a:r>
            <a:r>
              <a:rPr lang="ru-RU" sz="1600" b="1" dirty="0" smtClean="0">
                <a:solidFill>
                  <a:schemeClr val="bg1"/>
                </a:solidFill>
              </a:rPr>
              <a:t>и его структура.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/>
              <a:t>Файловая система NTFS представляет собой выдающееся достижение структуризации: </a:t>
            </a:r>
            <a:r>
              <a:rPr lang="ru-RU" sz="1600" b="1" dirty="0">
                <a:solidFill>
                  <a:srgbClr val="C00000"/>
                </a:solidFill>
              </a:rPr>
              <a:t>каждый элемент системы представляет собой файл  </a:t>
            </a:r>
            <a:r>
              <a:rPr lang="ru-RU" sz="1600" b="1" dirty="0" smtClean="0"/>
              <a:t>(в т.ч. и </a:t>
            </a:r>
            <a:r>
              <a:rPr lang="ru-RU" sz="1600" b="1" dirty="0"/>
              <a:t>служебная </a:t>
            </a:r>
            <a:r>
              <a:rPr lang="ru-RU" sz="1600" b="1" dirty="0" smtClean="0"/>
              <a:t>информация).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Самый главный файл на NTFS называется </a:t>
            </a:r>
            <a:r>
              <a:rPr lang="ru-RU" sz="1600" b="1" dirty="0">
                <a:solidFill>
                  <a:srgbClr val="C00000"/>
                </a:solidFill>
              </a:rPr>
              <a:t>MFT, или Master File Table - общая таблица файлов</a:t>
            </a:r>
            <a:r>
              <a:rPr lang="ru-RU" sz="1600" b="1" dirty="0" smtClean="0"/>
              <a:t>. </a:t>
            </a:r>
            <a:r>
              <a:rPr lang="en-US" sz="1600" b="1" dirty="0" smtClean="0"/>
              <a:t>MFT </a:t>
            </a:r>
            <a:r>
              <a:rPr lang="ru-RU" sz="1600" b="1" dirty="0"/>
              <a:t>представляет собой </a:t>
            </a:r>
            <a:r>
              <a:rPr lang="ru-RU" sz="1600" b="1" dirty="0">
                <a:solidFill>
                  <a:srgbClr val="C00000"/>
                </a:solidFill>
              </a:rPr>
              <a:t>централизованный каталог </a:t>
            </a:r>
            <a:r>
              <a:rPr lang="ru-RU" sz="1600" b="1" dirty="0"/>
              <a:t>всех остальных файлов диска, </a:t>
            </a:r>
            <a:r>
              <a:rPr lang="en-US" sz="1600" b="1" dirty="0"/>
              <a:t> </a:t>
            </a:r>
            <a:r>
              <a:rPr lang="ru-RU" sz="1600" b="1" dirty="0" smtClean="0"/>
              <a:t>и даже </a:t>
            </a:r>
            <a:r>
              <a:rPr lang="ru-RU" sz="1600" b="1" dirty="0"/>
              <a:t>себя самого.</a:t>
            </a:r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MFT поделен на записи фиксированного размера (обычно 1 Кбайт), и каждая запись соответствует какому либо </a:t>
            </a:r>
            <a:r>
              <a:rPr lang="ru-RU" sz="1600" b="1" dirty="0" smtClean="0"/>
              <a:t>файлу.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Первые 16 файлов носят служебный характер и недоступны операционной системе - они называются </a:t>
            </a:r>
            <a:r>
              <a:rPr lang="ru-RU" sz="1600" b="1" dirty="0">
                <a:solidFill>
                  <a:srgbClr val="C00000"/>
                </a:solidFill>
              </a:rPr>
              <a:t>метафайлами</a:t>
            </a:r>
            <a:r>
              <a:rPr lang="ru-RU" sz="1600" b="1" dirty="0"/>
              <a:t>, причем самый первый метафайл - сам </a:t>
            </a:r>
            <a:r>
              <a:rPr lang="ru-RU" sz="1600" b="1" dirty="0">
                <a:solidFill>
                  <a:srgbClr val="C00000"/>
                </a:solidFill>
              </a:rPr>
              <a:t>MFT</a:t>
            </a:r>
            <a:r>
              <a:rPr lang="ru-RU" sz="1600" b="1" dirty="0"/>
              <a:t>. Эти первые 16 элементов MFT - единственная часть диска, имеющая фиксированное положение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Вторая </a:t>
            </a:r>
            <a:r>
              <a:rPr lang="ru-RU" sz="1600" b="1" dirty="0"/>
              <a:t>копия первых трех записей, для надежности </a:t>
            </a:r>
            <a:r>
              <a:rPr lang="ru-RU" sz="1600" b="1" dirty="0" smtClean="0"/>
              <a:t>хранится </a:t>
            </a:r>
            <a:r>
              <a:rPr lang="ru-RU" sz="1600" b="1" dirty="0"/>
              <a:t>ровно </a:t>
            </a:r>
            <a:r>
              <a:rPr lang="ru-RU" sz="1600" b="1" dirty="0">
                <a:solidFill>
                  <a:srgbClr val="C00000"/>
                </a:solidFill>
              </a:rPr>
              <a:t>посередине диска</a:t>
            </a:r>
            <a:r>
              <a:rPr lang="ru-RU" sz="1600" b="1" dirty="0"/>
              <a:t>. Остальной MFT-файл может располагаться, как и любой другой файл, в произвольных местах </a:t>
            </a:r>
            <a:r>
              <a:rPr lang="ru-RU" sz="1600" b="1" dirty="0" smtClean="0"/>
              <a:t>диска.</a:t>
            </a:r>
            <a:endParaRPr lang="ru-RU" sz="1600" b="1" dirty="0"/>
          </a:p>
          <a:p>
            <a:pPr algn="just"/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2115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12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правил Кодда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ru-RU" sz="1600" b="1" dirty="0" smtClean="0">
                <a:solidFill>
                  <a:srgbClr val="C00000"/>
                </a:solidFill>
              </a:rPr>
              <a:t>Доступ </a:t>
            </a:r>
            <a:r>
              <a:rPr lang="ru-RU" sz="1600" b="1" dirty="0">
                <a:solidFill>
                  <a:srgbClr val="C00000"/>
                </a:solidFill>
              </a:rPr>
              <a:t>к словарю данных в терминах реляционной модели (</a:t>
            </a:r>
            <a:r>
              <a:rPr lang="ru-RU" sz="1600" b="1" dirty="0" err="1">
                <a:solidFill>
                  <a:srgbClr val="C00000"/>
                </a:solidFill>
              </a:rPr>
              <a:t>Dynamic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On</a:t>
            </a:r>
            <a:r>
              <a:rPr lang="en-US" sz="1600" b="1" dirty="0">
                <a:solidFill>
                  <a:srgbClr val="C00000"/>
                </a:solidFill>
              </a:rPr>
              <a:t>Line Catalog Based on the Relational Model). </a:t>
            </a:r>
            <a:r>
              <a:rPr lang="ru-RU" sz="1600" b="1" dirty="0"/>
              <a:t>Словарь данных должен сохраняться в форме </a:t>
            </a:r>
            <a:r>
              <a:rPr lang="ru-RU" sz="1600" b="1" dirty="0">
                <a:solidFill>
                  <a:srgbClr val="C00000"/>
                </a:solidFill>
              </a:rPr>
              <a:t>реляционных таблиц</a:t>
            </a:r>
            <a:r>
              <a:rPr lang="ru-RU" sz="1600" b="1" dirty="0"/>
              <a:t>, и система управления реляционными базами данных должна поддерживать доступ к нему при помощи стандартных языковых средств, тех же самых, которые используются для работы с реляционными таблицами, содержащими </a:t>
            </a:r>
            <a:r>
              <a:rPr lang="ru-RU" sz="1600" b="1" dirty="0" smtClean="0"/>
              <a:t>пользовательские данные. </a:t>
            </a:r>
          </a:p>
          <a:p>
            <a:pPr lvl="1" algn="just"/>
            <a:r>
              <a:rPr lang="ru-RU" sz="1600" i="1" dirty="0" smtClean="0">
                <a:solidFill>
                  <a:srgbClr val="C00000"/>
                </a:solidFill>
              </a:rPr>
              <a:t>Словарь </a:t>
            </a:r>
            <a:r>
              <a:rPr lang="ru-RU" sz="1600" i="1" dirty="0">
                <a:solidFill>
                  <a:srgbClr val="C00000"/>
                </a:solidFill>
              </a:rPr>
              <a:t>данных (СД) </a:t>
            </a:r>
            <a:r>
              <a:rPr lang="ru-RU" sz="1600" i="1" dirty="0"/>
              <a:t>представляет собой подсистему </a:t>
            </a:r>
            <a:r>
              <a:rPr lang="ru-RU" sz="1600" i="1" dirty="0" err="1"/>
              <a:t>БнД</a:t>
            </a:r>
            <a:r>
              <a:rPr lang="ru-RU" sz="1600" i="1" dirty="0"/>
              <a:t>, предназначенную для централизованного хранения информации о структурах данных, взаимосвязях файлов БД друг с другом, типах данных и форматах их представления, принадлежности данных пользователям, кодах защиты и разграничения доступа и т.п</a:t>
            </a:r>
            <a:r>
              <a:rPr lang="ru-RU" sz="1600" i="1" dirty="0" smtClean="0"/>
              <a:t>.</a:t>
            </a:r>
          </a:p>
          <a:p>
            <a:pPr lvl="1" algn="just"/>
            <a:endParaRPr lang="ru-RU" sz="1600" b="1" dirty="0"/>
          </a:p>
          <a:p>
            <a:pPr marL="342900" indent="-342900" algn="just">
              <a:buFont typeface="+mj-lt"/>
              <a:buAutoNum type="arabicPeriod" startAt="4"/>
            </a:pPr>
            <a:r>
              <a:rPr lang="ru-RU" sz="1600" b="1" dirty="0" smtClean="0">
                <a:solidFill>
                  <a:srgbClr val="C00000"/>
                </a:solidFill>
              </a:rPr>
              <a:t>Полнота </a:t>
            </a:r>
            <a:r>
              <a:rPr lang="ru-RU" sz="1600" b="1" dirty="0">
                <a:solidFill>
                  <a:srgbClr val="C00000"/>
                </a:solidFill>
              </a:rPr>
              <a:t>подмножества языка (</a:t>
            </a:r>
            <a:r>
              <a:rPr lang="en-US" sz="1600" b="1" dirty="0">
                <a:solidFill>
                  <a:srgbClr val="C00000"/>
                </a:solidFill>
              </a:rPr>
              <a:t>Comprehensive Data Sublanguage Rule). </a:t>
            </a:r>
            <a:r>
              <a:rPr lang="ru-RU" sz="1600" b="1" dirty="0"/>
              <a:t>Система управления реляционными базами данных должна поддерживать единственный язык, который позволяет выполнять все операции доступа к данным:</a:t>
            </a:r>
            <a:r>
              <a:rPr lang="ru-RU" sz="1600" b="1" dirty="0">
                <a:solidFill>
                  <a:srgbClr val="C00000"/>
                </a:solidFill>
              </a:rPr>
              <a:t> операции определения данных, манипулирования данными, управления доступом к данным, управления транзакциями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767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12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правил Кодда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ru-RU" sz="1600" b="1" dirty="0">
                <a:solidFill>
                  <a:srgbClr val="C00000"/>
                </a:solidFill>
              </a:rPr>
              <a:t>Возможность модификации представлений (</a:t>
            </a:r>
            <a:r>
              <a:rPr lang="ru-RU" sz="1600" b="1" dirty="0" err="1">
                <a:solidFill>
                  <a:srgbClr val="C00000"/>
                </a:solidFill>
              </a:rPr>
              <a:t>View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Updating</a:t>
            </a:r>
            <a:r>
              <a:rPr lang="ru-RU" sz="1600" b="1" dirty="0">
                <a:solidFill>
                  <a:srgbClr val="C00000"/>
                </a:solidFill>
              </a:rPr>
              <a:t> Rule). </a:t>
            </a:r>
            <a:r>
              <a:rPr lang="ru-RU" sz="1600" b="1" dirty="0"/>
              <a:t>Каждое представление должно поддерживать все операции манипулирования данными, которые поддерживают реляционные таблицы: </a:t>
            </a:r>
            <a:r>
              <a:rPr lang="ru-RU" sz="1600" b="1" dirty="0">
                <a:solidFill>
                  <a:srgbClr val="C00000"/>
                </a:solidFill>
              </a:rPr>
              <a:t>операции выборки, вставки, модификации и удаления </a:t>
            </a:r>
            <a:r>
              <a:rPr lang="ru-RU" sz="1600" b="1" dirty="0" smtClean="0">
                <a:solidFill>
                  <a:srgbClr val="C00000"/>
                </a:solidFill>
              </a:rPr>
              <a:t>данных</a:t>
            </a:r>
            <a:r>
              <a:rPr lang="ru-RU" sz="1600" b="1" dirty="0" smtClean="0"/>
              <a:t>.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6"/>
            </a:pPr>
            <a:r>
              <a:rPr lang="ru-RU" sz="1600" b="1" dirty="0" smtClean="0">
                <a:solidFill>
                  <a:srgbClr val="C00000"/>
                </a:solidFill>
              </a:rPr>
              <a:t>Наличие </a:t>
            </a:r>
            <a:r>
              <a:rPr lang="ru-RU" sz="1600" b="1" dirty="0">
                <a:solidFill>
                  <a:srgbClr val="C00000"/>
                </a:solidFill>
              </a:rPr>
              <a:t>высокоуровневых операций управления данными (</a:t>
            </a:r>
            <a:r>
              <a:rPr lang="ru-RU" sz="1600" b="1" dirty="0" err="1" smtClean="0">
                <a:solidFill>
                  <a:srgbClr val="C00000"/>
                </a:solidFill>
              </a:rPr>
              <a:t>High-Level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err="1" smtClean="0">
                <a:solidFill>
                  <a:srgbClr val="C00000"/>
                </a:solidFill>
              </a:rPr>
              <a:t>Insert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Update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and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Delete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/>
              <a:t>Операции вставки, модификации и удаления </a:t>
            </a:r>
            <a:r>
              <a:rPr lang="ru-RU" sz="1600" b="1" dirty="0" smtClean="0"/>
              <a:t>данных должны </a:t>
            </a:r>
            <a:r>
              <a:rPr lang="ru-RU" sz="1600" b="1" dirty="0"/>
              <a:t>поддерживаться не только по отношению к одной строке </a:t>
            </a:r>
            <a:r>
              <a:rPr lang="ru-RU" sz="1600" b="1" dirty="0" smtClean="0"/>
              <a:t>реляционной таблицы</a:t>
            </a:r>
            <a:r>
              <a:rPr lang="ru-RU" sz="1600" b="1" dirty="0"/>
              <a:t>, но по отношению к любому </a:t>
            </a:r>
            <a:r>
              <a:rPr lang="ru-RU" sz="1600" b="1" dirty="0">
                <a:solidFill>
                  <a:srgbClr val="C00000"/>
                </a:solidFill>
              </a:rPr>
              <a:t>множеству </a:t>
            </a:r>
            <a:r>
              <a:rPr lang="ru-RU" sz="1600" b="1" dirty="0" smtClean="0">
                <a:solidFill>
                  <a:srgbClr val="C00000"/>
                </a:solidFill>
              </a:rPr>
              <a:t>строк</a:t>
            </a:r>
            <a:r>
              <a:rPr lang="ru-RU" sz="1600" b="1" dirty="0" smtClean="0"/>
              <a:t>.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6"/>
            </a:pPr>
            <a:r>
              <a:rPr lang="ru-RU" sz="1600" b="1" dirty="0" smtClean="0">
                <a:solidFill>
                  <a:srgbClr val="C00000"/>
                </a:solidFill>
              </a:rPr>
              <a:t>Физическая </a:t>
            </a:r>
            <a:r>
              <a:rPr lang="ru-RU" sz="1600" b="1" dirty="0">
                <a:solidFill>
                  <a:srgbClr val="C00000"/>
                </a:solidFill>
              </a:rPr>
              <a:t>независимость данных (</a:t>
            </a:r>
            <a:r>
              <a:rPr lang="ru-RU" sz="1600" b="1" dirty="0" err="1">
                <a:solidFill>
                  <a:srgbClr val="C00000"/>
                </a:solidFill>
              </a:rPr>
              <a:t>Physical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Data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Independence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 smtClean="0"/>
              <a:t>Приложения </a:t>
            </a:r>
            <a:r>
              <a:rPr lang="ru-RU" sz="1600" b="1" dirty="0"/>
              <a:t>не должны зависеть от используемых способов хранения данных на </a:t>
            </a:r>
            <a:r>
              <a:rPr lang="ru-RU" sz="1600" b="1" dirty="0" smtClean="0"/>
              <a:t>носителях</a:t>
            </a:r>
            <a:r>
              <a:rPr lang="ru-RU" sz="1600" b="1" dirty="0"/>
              <a:t>, от аппаратного обеспечения компьютеров, на которых находится </a:t>
            </a:r>
            <a:r>
              <a:rPr lang="ru-RU" sz="1600" b="1" dirty="0" smtClean="0"/>
              <a:t>реляционная </a:t>
            </a:r>
            <a:r>
              <a:rPr lang="ru-RU" sz="1600" b="1" dirty="0"/>
              <a:t>база </a:t>
            </a:r>
            <a:r>
              <a:rPr lang="ru-RU" sz="1600" b="1" dirty="0" smtClean="0"/>
              <a:t>данных.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6"/>
            </a:pPr>
            <a:r>
              <a:rPr lang="ru-RU" sz="1600" b="1" dirty="0" smtClean="0">
                <a:solidFill>
                  <a:srgbClr val="C00000"/>
                </a:solidFill>
              </a:rPr>
              <a:t>Логическая </a:t>
            </a:r>
            <a:r>
              <a:rPr lang="ru-RU" sz="1600" b="1" dirty="0">
                <a:solidFill>
                  <a:srgbClr val="C00000"/>
                </a:solidFill>
              </a:rPr>
              <a:t>независимость данных (</a:t>
            </a:r>
            <a:r>
              <a:rPr lang="ru-RU" sz="1600" b="1" dirty="0" err="1">
                <a:solidFill>
                  <a:srgbClr val="C00000"/>
                </a:solidFill>
              </a:rPr>
              <a:t>Logical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Data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Independence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 smtClean="0"/>
              <a:t>Представление </a:t>
            </a:r>
            <a:r>
              <a:rPr lang="ru-RU" sz="1600" b="1" dirty="0"/>
              <a:t>данных в приложении не должно зависеть от структуры реляционных </a:t>
            </a:r>
            <a:r>
              <a:rPr lang="ru-RU" sz="1600" b="1" dirty="0" smtClean="0"/>
              <a:t>таблиц</a:t>
            </a:r>
            <a:r>
              <a:rPr lang="ru-RU" sz="1600" b="1" dirty="0"/>
              <a:t>. Если в процессе нормализации одна реляционная таблица разделяется </a:t>
            </a:r>
            <a:r>
              <a:rPr lang="ru-RU" sz="1600" b="1" dirty="0" smtClean="0"/>
              <a:t>на две</a:t>
            </a:r>
            <a:r>
              <a:rPr lang="ru-RU" sz="1600" b="1" dirty="0"/>
              <a:t>, представление должно обеспечить объединение этих данных, чтобы </a:t>
            </a:r>
            <a:r>
              <a:rPr lang="ru-RU" sz="1600" b="1" dirty="0" smtClean="0">
                <a:solidFill>
                  <a:srgbClr val="C00000"/>
                </a:solidFill>
              </a:rPr>
              <a:t>изменение </a:t>
            </a:r>
            <a:r>
              <a:rPr lang="ru-RU" sz="1600" b="1" dirty="0">
                <a:solidFill>
                  <a:srgbClr val="C00000"/>
                </a:solidFill>
              </a:rPr>
              <a:t>структуры реляционных таблиц не сказывалось на работе приложений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58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12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правил Кодда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10"/>
            </a:pPr>
            <a:r>
              <a:rPr lang="ru-RU" sz="1600" b="1" dirty="0">
                <a:solidFill>
                  <a:srgbClr val="C00000"/>
                </a:solidFill>
              </a:rPr>
              <a:t>Независимость контроля целостности (Integrity </a:t>
            </a:r>
            <a:r>
              <a:rPr lang="ru-RU" sz="1600" b="1" dirty="0" err="1">
                <a:solidFill>
                  <a:srgbClr val="C00000"/>
                </a:solidFill>
              </a:rPr>
              <a:t>Independence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/>
              <a:t>Вся </a:t>
            </a:r>
            <a:r>
              <a:rPr lang="ru-RU" sz="1600" b="1" dirty="0" smtClean="0"/>
              <a:t>информация</a:t>
            </a:r>
            <a:r>
              <a:rPr lang="ru-RU" sz="1600" b="1" dirty="0"/>
              <a:t>, </a:t>
            </a:r>
            <a:r>
              <a:rPr lang="ru-RU" sz="1600" b="1" dirty="0" smtClean="0"/>
              <a:t>необходимая </a:t>
            </a:r>
            <a:r>
              <a:rPr lang="ru-RU" sz="1600" b="1" dirty="0"/>
              <a:t>для поддержания целостности, должна находиться в </a:t>
            </a:r>
            <a:r>
              <a:rPr lang="ru-RU" sz="1600" b="1" dirty="0" smtClean="0">
                <a:solidFill>
                  <a:srgbClr val="C00000"/>
                </a:solidFill>
              </a:rPr>
              <a:t>словаре </a:t>
            </a:r>
            <a:r>
              <a:rPr lang="ru-RU" sz="1600" b="1" dirty="0">
                <a:solidFill>
                  <a:srgbClr val="C00000"/>
                </a:solidFill>
              </a:rPr>
              <a:t>данных</a:t>
            </a:r>
            <a:r>
              <a:rPr lang="ru-RU" sz="1600" b="1" dirty="0"/>
              <a:t>. Язык для работы с данными должен выполнять проверку </a:t>
            </a:r>
            <a:r>
              <a:rPr lang="ru-RU" sz="1600" b="1" dirty="0" smtClean="0"/>
              <a:t>входных данных </a:t>
            </a:r>
            <a:r>
              <a:rPr lang="ru-RU" sz="1600" b="1" dirty="0"/>
              <a:t>и автоматически поддерживать целостность </a:t>
            </a:r>
            <a:r>
              <a:rPr lang="ru-RU" sz="1600" b="1" dirty="0" smtClean="0"/>
              <a:t>данных.</a:t>
            </a:r>
          </a:p>
          <a:p>
            <a:pPr marL="342900" indent="-342900">
              <a:buFont typeface="+mj-lt"/>
              <a:buAutoNum type="arabicPeriod" startAt="10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10"/>
            </a:pPr>
            <a:r>
              <a:rPr lang="ru-RU" sz="1600" b="1" dirty="0" smtClean="0">
                <a:solidFill>
                  <a:srgbClr val="C00000"/>
                </a:solidFill>
              </a:rPr>
              <a:t>Дистрибутивная </a:t>
            </a:r>
            <a:r>
              <a:rPr lang="ru-RU" sz="1600" b="1" dirty="0">
                <a:solidFill>
                  <a:srgbClr val="C00000"/>
                </a:solidFill>
              </a:rPr>
              <a:t>независимость (</a:t>
            </a:r>
            <a:r>
              <a:rPr lang="ru-RU" sz="1600" b="1" dirty="0" err="1">
                <a:solidFill>
                  <a:srgbClr val="C00000"/>
                </a:solidFill>
              </a:rPr>
              <a:t>Distribution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Independence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/>
              <a:t>База данных </a:t>
            </a:r>
            <a:r>
              <a:rPr lang="ru-RU" sz="1600" b="1" dirty="0" smtClean="0"/>
              <a:t>может </a:t>
            </a:r>
            <a:r>
              <a:rPr lang="ru-RU" sz="1600" b="1" dirty="0"/>
              <a:t>быть распределенной, может находиться на нескольких компьютерах, и </a:t>
            </a:r>
            <a:r>
              <a:rPr lang="ru-RU" sz="1600" b="1" dirty="0" smtClean="0"/>
              <a:t>это не </a:t>
            </a:r>
            <a:r>
              <a:rPr lang="ru-RU" sz="1600" b="1" dirty="0"/>
              <a:t>должно оказывать влияние на приложения. </a:t>
            </a:r>
            <a:r>
              <a:rPr lang="ru-RU" sz="1600" b="1" dirty="0">
                <a:solidFill>
                  <a:srgbClr val="C00000"/>
                </a:solidFill>
              </a:rPr>
              <a:t>Перенос базы данных </a:t>
            </a:r>
            <a:r>
              <a:rPr lang="ru-RU" sz="1600" b="1" dirty="0"/>
              <a:t>на </a:t>
            </a:r>
            <a:r>
              <a:rPr lang="ru-RU" sz="1600" b="1" dirty="0" smtClean="0"/>
              <a:t>другой компьютер </a:t>
            </a:r>
            <a:r>
              <a:rPr lang="ru-RU" sz="1600" b="1" dirty="0"/>
              <a:t>не должен оказывать влияния на </a:t>
            </a:r>
            <a:r>
              <a:rPr lang="ru-RU" sz="1600" b="1" dirty="0" smtClean="0"/>
              <a:t>приложения.</a:t>
            </a:r>
          </a:p>
          <a:p>
            <a:pPr marL="342900" indent="-342900">
              <a:buFont typeface="+mj-lt"/>
              <a:buAutoNum type="arabicPeriod" startAt="10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10"/>
            </a:pPr>
            <a:r>
              <a:rPr lang="ru-RU" sz="1600" b="1" dirty="0" smtClean="0">
                <a:solidFill>
                  <a:srgbClr val="C00000"/>
                </a:solidFill>
              </a:rPr>
              <a:t>Согласование </a:t>
            </a:r>
            <a:r>
              <a:rPr lang="ru-RU" sz="1600" b="1" dirty="0">
                <a:solidFill>
                  <a:srgbClr val="C00000"/>
                </a:solidFill>
              </a:rPr>
              <a:t>языковых уровней (</a:t>
            </a:r>
            <a:r>
              <a:rPr lang="ru-RU" sz="1600" b="1" dirty="0" err="1">
                <a:solidFill>
                  <a:srgbClr val="C00000"/>
                </a:solidFill>
              </a:rPr>
              <a:t>Non-Subversion</a:t>
            </a:r>
            <a:r>
              <a:rPr lang="ru-RU" sz="1600" b="1" dirty="0">
                <a:solidFill>
                  <a:srgbClr val="C00000"/>
                </a:solidFill>
              </a:rPr>
              <a:t> Rule). </a:t>
            </a:r>
            <a:r>
              <a:rPr lang="ru-RU" sz="1600" b="1" dirty="0"/>
              <a:t>Не должно быть </a:t>
            </a:r>
            <a:r>
              <a:rPr lang="ru-RU" sz="1600" b="1" dirty="0" smtClean="0"/>
              <a:t>иного </a:t>
            </a:r>
            <a:r>
              <a:rPr lang="ru-RU" sz="1600" b="1" dirty="0"/>
              <a:t>средства доступа к данным, отличного от </a:t>
            </a:r>
            <a:r>
              <a:rPr lang="ru-RU" sz="1600" b="1" dirty="0">
                <a:solidFill>
                  <a:srgbClr val="C00000"/>
                </a:solidFill>
              </a:rPr>
              <a:t>стандартного языка для работы </a:t>
            </a:r>
            <a:r>
              <a:rPr lang="ru-RU" sz="1600" b="1" dirty="0" smtClean="0">
                <a:solidFill>
                  <a:srgbClr val="C00000"/>
                </a:solidFill>
              </a:rPr>
              <a:t>с данными</a:t>
            </a:r>
            <a:r>
              <a:rPr lang="ru-RU" sz="1600" b="1" dirty="0"/>
              <a:t>. Если используется низкоуровневый язык доступа к данным, он </a:t>
            </a:r>
            <a:r>
              <a:rPr lang="ru-RU" sz="1600" b="1" dirty="0" smtClean="0"/>
              <a:t>не должен </a:t>
            </a:r>
            <a:r>
              <a:rPr lang="ru-RU" sz="1600" b="1" dirty="0"/>
              <a:t>игнорировать правила безопасности и правила целостности, </a:t>
            </a:r>
            <a:r>
              <a:rPr lang="ru-RU" sz="1600" b="1" dirty="0" smtClean="0"/>
              <a:t>которые поддерживаются </a:t>
            </a:r>
            <a:r>
              <a:rPr lang="ru-RU" sz="1600" b="1" dirty="0"/>
              <a:t>языком более высокого уровня.</a:t>
            </a:r>
          </a:p>
        </p:txBody>
      </p:sp>
    </p:spTree>
    <p:extLst>
      <p:ext uri="{BB962C8B-B14F-4D97-AF65-F5344CB8AC3E}">
        <p14:creationId xmlns:p14="http://schemas.microsoft.com/office/powerpoint/2010/main" val="340168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Трактовка К. Дейта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Одним из первых осознал важность работ Э. Ф. Кодда по реляционной модели </a:t>
            </a:r>
            <a:r>
              <a:rPr lang="ru-RU" sz="1600" b="1" dirty="0" smtClean="0">
                <a:solidFill>
                  <a:srgbClr val="C00000"/>
                </a:solidFill>
              </a:rPr>
              <a:t>Кристофер </a:t>
            </a:r>
            <a:r>
              <a:rPr lang="ru-RU" sz="1600" b="1" dirty="0">
                <a:solidFill>
                  <a:srgbClr val="C00000"/>
                </a:solidFill>
              </a:rPr>
              <a:t>Дейт</a:t>
            </a:r>
            <a:r>
              <a:rPr lang="ru-RU" sz="1600" b="1" dirty="0"/>
              <a:t>. В своих работах К. Дейт развил теорию Кодда применительно к </a:t>
            </a:r>
            <a:r>
              <a:rPr lang="ru-RU" sz="1600" b="1" dirty="0" smtClean="0">
                <a:solidFill>
                  <a:srgbClr val="C00000"/>
                </a:solidFill>
              </a:rPr>
              <a:t>прикладным задачам </a:t>
            </a:r>
            <a:r>
              <a:rPr lang="ru-RU" sz="1600" b="1" dirty="0">
                <a:solidFill>
                  <a:srgbClr val="C00000"/>
                </a:solidFill>
              </a:rPr>
              <a:t>проектирования реляционных баз данных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</p:txBody>
      </p:sp>
      <p:sp>
        <p:nvSpPr>
          <p:cNvPr id="3" name="AutoShape 2" descr="&amp;Kcy;&amp;acy;&amp;rcy;&amp;tcy;&amp;icy;&amp;ncy;&amp;kcy;&amp;icy; &amp;pcy;&amp;ocy; &amp;zcy;&amp;acy;&amp;pcy;&amp;rcy;&amp;ocy;&amp;scy;&amp;ucy; &amp;Kcy;  &amp;Dcy;&amp;iecy;&amp;jcy;&amp;tcy;"/>
          <p:cNvSpPr>
            <a:spLocks noChangeAspect="1" noChangeArrowheads="1"/>
          </p:cNvSpPr>
          <p:nvPr/>
        </p:nvSpPr>
        <p:spPr bwMode="auto">
          <a:xfrm>
            <a:off x="155575" y="-715963"/>
            <a:ext cx="11430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&amp;Kcy;&amp;acy;&amp;rcy;&amp;tcy;&amp;icy;&amp;ncy;&amp;kcy;&amp;icy; &amp;pcy;&amp;ocy; &amp;zcy;&amp;acy;&amp;pcy;&amp;rcy;&amp;ocy;&amp;scy;&amp;ucy; &amp;Kcy;  &amp;Dcy;&amp;iecy;&amp;jcy;&amp;tcy;"/>
          <p:cNvSpPr>
            <a:spLocks noChangeAspect="1" noChangeArrowheads="1"/>
          </p:cNvSpPr>
          <p:nvPr/>
        </p:nvSpPr>
        <p:spPr bwMode="auto">
          <a:xfrm>
            <a:off x="307975" y="-563563"/>
            <a:ext cx="11430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&amp;Kcy;&amp;acy;&amp;rcy;&amp;tcy;&amp;icy;&amp;ncy;&amp;kcy;&amp;icy; &amp;pcy;&amp;ocy; &amp;zcy;&amp;acy;&amp;pcy;&amp;rcy;&amp;ocy;&amp;scy;&amp;ucy; &amp;Kcy;  &amp;Dcy;&amp;iecy;&amp;jcy;&amp;tcy;"/>
          <p:cNvSpPr>
            <a:spLocks noChangeAspect="1" noChangeArrowheads="1"/>
          </p:cNvSpPr>
          <p:nvPr/>
        </p:nvSpPr>
        <p:spPr bwMode="auto">
          <a:xfrm>
            <a:off x="460375" y="-411163"/>
            <a:ext cx="11430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40" y="2076885"/>
            <a:ext cx="1561632" cy="204313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06374" y="2258844"/>
            <a:ext cx="67959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Согласно трактовке Дейта, реляционная модель состоит из трех частей, описывающих разные аспекты реляционного подхода:</a:t>
            </a:r>
          </a:p>
          <a:p>
            <a:r>
              <a:rPr lang="ru-RU" sz="1600" b="1" dirty="0"/>
              <a:t>1. </a:t>
            </a:r>
            <a:r>
              <a:rPr lang="ru-RU" sz="1600" b="1" dirty="0">
                <a:solidFill>
                  <a:srgbClr val="C00000"/>
                </a:solidFill>
              </a:rPr>
              <a:t>структурная часть</a:t>
            </a:r>
            <a:r>
              <a:rPr lang="ru-RU" sz="1600" b="1" dirty="0"/>
              <a:t>;</a:t>
            </a:r>
          </a:p>
          <a:p>
            <a:r>
              <a:rPr lang="ru-RU" sz="1600" b="1" dirty="0"/>
              <a:t>2. </a:t>
            </a:r>
            <a:r>
              <a:rPr lang="ru-RU" sz="1600" b="1" dirty="0">
                <a:solidFill>
                  <a:srgbClr val="C00000"/>
                </a:solidFill>
              </a:rPr>
              <a:t>манипуляционная часть</a:t>
            </a:r>
            <a:r>
              <a:rPr lang="ru-RU" sz="1600" b="1" dirty="0"/>
              <a:t>;</a:t>
            </a:r>
          </a:p>
          <a:p>
            <a:r>
              <a:rPr lang="ru-RU" sz="1600" b="1" dirty="0"/>
              <a:t>3. </a:t>
            </a:r>
            <a:r>
              <a:rPr lang="ru-RU" sz="1600" b="1" dirty="0">
                <a:solidFill>
                  <a:srgbClr val="C00000"/>
                </a:solidFill>
              </a:rPr>
              <a:t>целостная часть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34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Трактовка К. Дейта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</a:t>
            </a:r>
            <a:r>
              <a:rPr lang="ru-RU" sz="1600" b="1" dirty="0">
                <a:solidFill>
                  <a:srgbClr val="C00000"/>
                </a:solidFill>
              </a:rPr>
              <a:t>структурной части </a:t>
            </a:r>
            <a:r>
              <a:rPr lang="ru-RU" sz="1600" b="1" dirty="0" smtClean="0"/>
              <a:t>фиксируется</a:t>
            </a:r>
            <a:r>
              <a:rPr lang="ru-RU" sz="1600" b="1" dirty="0"/>
              <a:t>, что единственной </a:t>
            </a:r>
            <a:r>
              <a:rPr lang="ru-RU" sz="1600" b="1" dirty="0" smtClean="0"/>
              <a:t>структурой данных</a:t>
            </a:r>
            <a:r>
              <a:rPr lang="ru-RU" sz="1600" b="1" dirty="0"/>
              <a:t>, используемой в реляционных БД, является нормализованное </a:t>
            </a:r>
            <a:r>
              <a:rPr lang="ru-RU" sz="1600" b="1" i="1" dirty="0">
                <a:solidFill>
                  <a:srgbClr val="C00000"/>
                </a:solidFill>
              </a:rPr>
              <a:t>n-</a:t>
            </a:r>
            <a:r>
              <a:rPr lang="ru-RU" sz="1600" b="1" i="1" dirty="0" err="1">
                <a:solidFill>
                  <a:srgbClr val="C00000"/>
                </a:solidFill>
              </a:rPr>
              <a:t>арное</a:t>
            </a:r>
            <a:r>
              <a:rPr lang="ru-RU" sz="1600" b="1" i="1" dirty="0">
                <a:solidFill>
                  <a:srgbClr val="C00000"/>
                </a:solidFill>
              </a:rPr>
              <a:t> отношение</a:t>
            </a:r>
            <a:r>
              <a:rPr lang="ru-RU" sz="1600" b="1" dirty="0" smtClean="0"/>
              <a:t>. Определяются </a:t>
            </a:r>
            <a:r>
              <a:rPr lang="ru-RU" sz="1600" b="1" dirty="0"/>
              <a:t>понятия </a:t>
            </a:r>
            <a:r>
              <a:rPr lang="ru-RU" sz="1600" b="1" i="1" dirty="0">
                <a:solidFill>
                  <a:srgbClr val="C00000"/>
                </a:solidFill>
              </a:rPr>
              <a:t>доменов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i="1" dirty="0">
                <a:solidFill>
                  <a:srgbClr val="C00000"/>
                </a:solidFill>
              </a:rPr>
              <a:t>атрибутов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i="1" dirty="0">
                <a:solidFill>
                  <a:srgbClr val="C00000"/>
                </a:solidFill>
              </a:rPr>
              <a:t>кортежей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i="1" dirty="0">
                <a:solidFill>
                  <a:srgbClr val="C00000"/>
                </a:solidFill>
              </a:rPr>
              <a:t>заголовка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i="1" dirty="0">
                <a:solidFill>
                  <a:srgbClr val="C00000"/>
                </a:solidFill>
              </a:rPr>
              <a:t>тела </a:t>
            </a:r>
            <a:r>
              <a:rPr lang="ru-RU" sz="1600" b="1" dirty="0">
                <a:solidFill>
                  <a:srgbClr val="C00000"/>
                </a:solidFill>
              </a:rPr>
              <a:t>и </a:t>
            </a:r>
            <a:r>
              <a:rPr lang="ru-RU" sz="1600" b="1" i="1" dirty="0" smtClean="0">
                <a:solidFill>
                  <a:srgbClr val="C00000"/>
                </a:solidFill>
              </a:rPr>
              <a:t>переменной отношения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>
                <a:solidFill>
                  <a:srgbClr val="C00000"/>
                </a:solidFill>
              </a:rPr>
              <a:t>манипуляционной части </a:t>
            </a:r>
            <a:r>
              <a:rPr lang="ru-RU" sz="1600" b="1" dirty="0" smtClean="0"/>
              <a:t>определяются </a:t>
            </a:r>
            <a:r>
              <a:rPr lang="ru-RU" sz="1600" b="1" dirty="0"/>
              <a:t>две группы языков, имеющие в </a:t>
            </a:r>
            <a:r>
              <a:rPr lang="ru-RU" sz="1600" b="1" dirty="0" smtClean="0"/>
              <a:t>качестве </a:t>
            </a:r>
            <a:r>
              <a:rPr lang="ru-RU" sz="1600" b="1" dirty="0"/>
              <a:t>своей математической основы теоретические языки запросов, </a:t>
            </a:r>
            <a:r>
              <a:rPr lang="ru-RU" sz="1600" b="1" dirty="0" smtClean="0"/>
              <a:t>предложенные Э.Коддом </a:t>
            </a:r>
            <a:r>
              <a:rPr lang="ru-RU" sz="1600" b="1" dirty="0"/>
              <a:t>и основанные на:</a:t>
            </a:r>
          </a:p>
          <a:p>
            <a:pPr algn="just"/>
            <a:r>
              <a:rPr lang="ru-RU" sz="1600" b="1" dirty="0"/>
              <a:t>• </a:t>
            </a:r>
            <a:r>
              <a:rPr lang="ru-RU" sz="1600" b="1" dirty="0">
                <a:solidFill>
                  <a:srgbClr val="C00000"/>
                </a:solidFill>
              </a:rPr>
              <a:t>реляционной алгебре</a:t>
            </a:r>
            <a:r>
              <a:rPr lang="ru-RU" sz="1600" b="1" dirty="0"/>
              <a:t>;</a:t>
            </a:r>
          </a:p>
          <a:p>
            <a:pPr algn="just"/>
            <a:r>
              <a:rPr lang="ru-RU" sz="1600" b="1" dirty="0"/>
              <a:t>• </a:t>
            </a:r>
            <a:r>
              <a:rPr lang="ru-RU" sz="1600" b="1" dirty="0">
                <a:solidFill>
                  <a:srgbClr val="C00000"/>
                </a:solidFill>
              </a:rPr>
              <a:t>реляционном </a:t>
            </a:r>
            <a:r>
              <a:rPr lang="ru-RU" sz="1600" b="1" dirty="0" smtClean="0">
                <a:solidFill>
                  <a:srgbClr val="C00000"/>
                </a:solidFill>
              </a:rPr>
              <a:t>исчислении</a:t>
            </a:r>
            <a:r>
              <a:rPr lang="ru-RU" sz="1600" b="1" dirty="0" smtClean="0"/>
              <a:t>.</a:t>
            </a:r>
            <a:endParaRPr lang="ru-RU" sz="1600" b="1" dirty="0"/>
          </a:p>
          <a:p>
            <a:pPr algn="just"/>
            <a:r>
              <a:rPr lang="ru-RU" sz="1600" b="1" dirty="0"/>
              <a:t>Эти языки эквивалентны друг другу по своим возможностям. Существуют правила </a:t>
            </a:r>
            <a:r>
              <a:rPr lang="ru-RU" sz="1600" b="1" dirty="0" smtClean="0"/>
              <a:t>преобразования </a:t>
            </a:r>
            <a:r>
              <a:rPr lang="ru-RU" sz="1600" b="1" dirty="0"/>
              <a:t>запросов между ними.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>
                <a:solidFill>
                  <a:srgbClr val="C00000"/>
                </a:solidFill>
              </a:rPr>
              <a:t>целостной части </a:t>
            </a:r>
            <a:r>
              <a:rPr lang="ru-RU" sz="1600" b="1" dirty="0"/>
              <a:t>реляционной модели данных фиксируются два базовых </a:t>
            </a:r>
            <a:r>
              <a:rPr lang="ru-RU" sz="1600" b="1" dirty="0" smtClean="0"/>
              <a:t>требования целостности</a:t>
            </a:r>
            <a:r>
              <a:rPr lang="ru-RU" sz="1600" b="1" dirty="0"/>
              <a:t>, которые должны поддерживаться в любой реляционной СУБД. Это </a:t>
            </a:r>
            <a:r>
              <a:rPr lang="ru-RU" sz="1600" b="1" dirty="0" smtClean="0">
                <a:solidFill>
                  <a:srgbClr val="C00000"/>
                </a:solidFill>
              </a:rPr>
              <a:t>целостность </a:t>
            </a:r>
            <a:r>
              <a:rPr lang="ru-RU" sz="1600" b="1" dirty="0">
                <a:solidFill>
                  <a:srgbClr val="C00000"/>
                </a:solidFill>
              </a:rPr>
              <a:t>сущности и ссылок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9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Понятие сущности. Диаграммы «Сущность-связь»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Термин </a:t>
            </a:r>
            <a:r>
              <a:rPr lang="ru-RU" sz="1600" b="1" dirty="0">
                <a:solidFill>
                  <a:srgbClr val="C00000"/>
                </a:solidFill>
              </a:rPr>
              <a:t>«сущность» (</a:t>
            </a:r>
            <a:r>
              <a:rPr lang="ru-RU" sz="1600" b="1" dirty="0" err="1">
                <a:solidFill>
                  <a:srgbClr val="C00000"/>
                </a:solidFill>
              </a:rPr>
              <a:t>entity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обычно используется в теории баз данных для </a:t>
            </a:r>
            <a:r>
              <a:rPr lang="ru-RU" sz="1600" b="1" dirty="0" smtClean="0"/>
              <a:t>обозначения любого </a:t>
            </a:r>
            <a:r>
              <a:rPr lang="ru-RU" sz="1600" b="1" dirty="0"/>
              <a:t>отличимого объекта, который может быть представлен в базе данных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5427" y="1988808"/>
            <a:ext cx="8732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Сущность</a:t>
            </a:r>
            <a:r>
              <a:rPr lang="ru-RU" sz="1600" b="1" dirty="0"/>
              <a:t> — это то, о чем необходимо записывать информацию. Отсюда следует, что сущности (а значит, и связи) имеют некоторые </a:t>
            </a:r>
            <a:r>
              <a:rPr lang="ru-RU" sz="1600" b="1" dirty="0">
                <a:solidFill>
                  <a:srgbClr val="C00000"/>
                </a:solidFill>
              </a:rPr>
              <a:t>свойства (properties)</a:t>
            </a:r>
            <a:r>
              <a:rPr lang="ru-RU" sz="1600" b="1" dirty="0"/>
              <a:t>, соответствующие тем данным о них, которые мы желаем записать</a:t>
            </a:r>
            <a:r>
              <a:rPr lang="ru-RU" sz="1600" b="1" dirty="0" smtClean="0"/>
              <a:t>.</a:t>
            </a:r>
            <a:endParaRPr lang="en-US" sz="16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1" y="2858549"/>
            <a:ext cx="7785201" cy="26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0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Понятие сущности. Диаграммы «Сущность-связь»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03" y="1304243"/>
            <a:ext cx="5474790" cy="485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23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Различные нотации для построения диаграммы «Сущность-связь»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8088" y="1328738"/>
            <a:ext cx="87544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Нотация Чена.</a:t>
            </a:r>
          </a:p>
          <a:p>
            <a:pPr algn="just"/>
            <a:endParaRPr lang="en-US" sz="1600" dirty="0" smtClean="0"/>
          </a:p>
          <a:p>
            <a:pPr algn="just"/>
            <a:r>
              <a:rPr lang="ru-RU" sz="1600" dirty="0" smtClean="0"/>
              <a:t>Связь </a:t>
            </a:r>
            <a:r>
              <a:rPr lang="ru-RU" sz="1600" dirty="0"/>
              <a:t>соединяется с ассоциируемыми сущностями линиями. Возле каждой сущности на линии, соединяющей ее со связью, цифрами указывается класс принадлежности.</a:t>
            </a:r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00296" y="3040588"/>
            <a:ext cx="1710228" cy="63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Сущность 1</a:t>
            </a:r>
            <a:endParaRPr lang="ru-RU" sz="1600" dirty="0"/>
          </a:p>
        </p:txBody>
      </p:sp>
      <p:sp>
        <p:nvSpPr>
          <p:cNvPr id="6" name="Блок-схема: решение 5"/>
          <p:cNvSpPr/>
          <p:nvPr/>
        </p:nvSpPr>
        <p:spPr>
          <a:xfrm>
            <a:off x="3564420" y="3012225"/>
            <a:ext cx="1833583" cy="68681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Связь</a:t>
            </a:r>
            <a:endParaRPr lang="ru-RU" sz="16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060944" y="3040588"/>
            <a:ext cx="1710228" cy="63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Сущность 2</a:t>
            </a:r>
            <a:endParaRPr lang="ru-RU" sz="1600" dirty="0"/>
          </a:p>
        </p:txBody>
      </p:sp>
      <p:cxnSp>
        <p:nvCxnSpPr>
          <p:cNvPr id="10" name="Прямая соединительная линия 9"/>
          <p:cNvCxnSpPr>
            <a:stCxn id="5" idx="3"/>
            <a:endCxn id="6" idx="1"/>
          </p:cNvCxnSpPr>
          <p:nvPr/>
        </p:nvCxnSpPr>
        <p:spPr>
          <a:xfrm>
            <a:off x="2910524" y="3355630"/>
            <a:ext cx="65389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endCxn id="14" idx="1"/>
          </p:cNvCxnSpPr>
          <p:nvPr/>
        </p:nvCxnSpPr>
        <p:spPr>
          <a:xfrm>
            <a:off x="5398003" y="3355630"/>
            <a:ext cx="662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/>
          <p:cNvSpPr/>
          <p:nvPr/>
        </p:nvSpPr>
        <p:spPr>
          <a:xfrm>
            <a:off x="1151544" y="4149096"/>
            <a:ext cx="1440192" cy="630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Атрибут 1</a:t>
            </a:r>
            <a:endParaRPr lang="ru-RU" sz="1600" dirty="0"/>
          </a:p>
        </p:txBody>
      </p:sp>
      <p:sp>
        <p:nvSpPr>
          <p:cNvPr id="21" name="Овал 20"/>
          <p:cNvSpPr/>
          <p:nvPr/>
        </p:nvSpPr>
        <p:spPr>
          <a:xfrm>
            <a:off x="2910524" y="4149096"/>
            <a:ext cx="1570687" cy="630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Атрибут 2</a:t>
            </a:r>
            <a:endParaRPr lang="ru-RU" sz="1600" dirty="0"/>
          </a:p>
        </p:txBody>
      </p:sp>
      <p:sp>
        <p:nvSpPr>
          <p:cNvPr id="23" name="Овал 22"/>
          <p:cNvSpPr/>
          <p:nvPr/>
        </p:nvSpPr>
        <p:spPr>
          <a:xfrm>
            <a:off x="6781040" y="4149096"/>
            <a:ext cx="1570687" cy="630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Атрибут 3</a:t>
            </a:r>
            <a:endParaRPr lang="ru-RU" sz="1600" dirty="0"/>
          </a:p>
        </p:txBody>
      </p:sp>
      <p:cxnSp>
        <p:nvCxnSpPr>
          <p:cNvPr id="24" name="Прямая соединительная линия 23"/>
          <p:cNvCxnSpPr>
            <a:stCxn id="5" idx="2"/>
            <a:endCxn id="20" idx="0"/>
          </p:cNvCxnSpPr>
          <p:nvPr/>
        </p:nvCxnSpPr>
        <p:spPr>
          <a:xfrm flipH="1">
            <a:off x="1871640" y="3670672"/>
            <a:ext cx="183770" cy="47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stCxn id="5" idx="2"/>
            <a:endCxn id="21" idx="1"/>
          </p:cNvCxnSpPr>
          <p:nvPr/>
        </p:nvCxnSpPr>
        <p:spPr>
          <a:xfrm>
            <a:off x="2055410" y="3670672"/>
            <a:ext cx="1085136" cy="57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4" idx="2"/>
            <a:endCxn id="23" idx="0"/>
          </p:cNvCxnSpPr>
          <p:nvPr/>
        </p:nvCxnSpPr>
        <p:spPr>
          <a:xfrm>
            <a:off x="6916058" y="3670672"/>
            <a:ext cx="650326" cy="47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16025" y="301222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5580626" y="29896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71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Различные нотации для построения диаграммы «Сущность-связь»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8088" y="1328738"/>
            <a:ext cx="8754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Нотация Мартина.</a:t>
            </a:r>
          </a:p>
          <a:p>
            <a:pPr algn="just"/>
            <a:endParaRPr lang="ru-RU" sz="1600" b="1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64" y="1328738"/>
            <a:ext cx="5180211" cy="489622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8088" y="1745527"/>
            <a:ext cx="35742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Список атрибутов приводится внутри прямоугольника, обозначающего сущность. </a:t>
            </a:r>
            <a:endParaRPr lang="ru-RU" sz="1600" dirty="0" smtClean="0"/>
          </a:p>
          <a:p>
            <a:endParaRPr lang="ru-RU" sz="1600" dirty="0"/>
          </a:p>
          <a:p>
            <a:r>
              <a:rPr lang="ru-RU" sz="1600" dirty="0" smtClean="0"/>
              <a:t>Ключевые </a:t>
            </a:r>
            <a:r>
              <a:rPr lang="ru-RU" sz="1600" dirty="0"/>
              <a:t>атрибуты </a:t>
            </a:r>
            <a:r>
              <a:rPr lang="ru-RU" sz="1600" dirty="0" smtClean="0"/>
              <a:t>подчеркиваются (отображаются жирным). </a:t>
            </a:r>
          </a:p>
          <a:p>
            <a:endParaRPr lang="ru-RU" sz="1600" dirty="0"/>
          </a:p>
          <a:p>
            <a:r>
              <a:rPr lang="ru-RU" sz="1600" dirty="0" smtClean="0"/>
              <a:t>Связи </a:t>
            </a:r>
            <a:r>
              <a:rPr lang="ru-RU" sz="1600" dirty="0"/>
              <a:t>изображаются линиями, соединяющими сущности, </a:t>
            </a:r>
            <a:endParaRPr lang="ru-RU" sz="1600" dirty="0" smtClean="0"/>
          </a:p>
          <a:p>
            <a:r>
              <a:rPr lang="ru-RU" sz="1600" dirty="0" smtClean="0"/>
              <a:t>вид </a:t>
            </a:r>
            <a:r>
              <a:rPr lang="ru-RU" sz="1600" dirty="0"/>
              <a:t>линии в месте соединения с сущностью определяет кардинальность </a:t>
            </a:r>
            <a:r>
              <a:rPr lang="ru-RU" sz="1600" dirty="0" smtClean="0"/>
              <a:t>связи.</a:t>
            </a:r>
            <a:endParaRPr lang="ru-RU" sz="1600" dirty="0"/>
          </a:p>
        </p:txBody>
      </p:sp>
      <p:sp>
        <p:nvSpPr>
          <p:cNvPr id="4" name="AutoShape 3" descr="C:\Users\%D0%A1%D0%B5%D1%80%D0%B3%D0%B5%D0%B9\Desktop\%D0%9C%D0%BE%D0%B4%D0%B5%D0%BB%D1%8C '%D1%81%D1%83%D1%89%D0%BD%D0%BE%D1%81%D1%82%D1%8C-%D1%81%D0%B2%D1%8F%D0%B7%D1%8C'_files\image149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C:\Users\%D0%A1%D0%B5%D1%80%D0%B3%D0%B5%D0%B9\Desktop\%D0%9C%D0%BE%D0%B4%D0%B5%D0%BB%D1%8C '%D1%81%D1%83%D1%89%D0%BD%D0%BE%D1%81%D1%82%D1%8C-%D1%81%D0%B2%D1%8F%D0%B7%D1%8C'_files\image53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5" descr="C:\Users\%D0%A1%D0%B5%D1%80%D0%B3%D0%B5%D0%B9\Desktop\%D0%9C%D0%BE%D0%B4%D0%B5%D0%BB%D1%8C '%D1%81%D1%83%D1%89%D0%BD%D0%BE%D1%81%D1%82%D1%8C-%D1%81%D0%B2%D1%8F%D0%B7%D1%8C'_files\image54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6" descr="C:\Users\%D0%A1%D0%B5%D1%80%D0%B3%D0%B5%D0%B9\Desktop\%D0%9C%D0%BE%D0%B4%D0%B5%D0%BB%D1%8C '%D1%81%D1%83%D1%89%D0%BD%D0%BE%D1%81%D1%82%D1%8C-%D1%81%D0%B2%D1%8F%D0%B7%D1%8C'_files\image55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7" descr="C:\Users\%D0%A1%D0%B5%D1%80%D0%B3%D0%B5%D0%B9\Desktop\%D0%9C%D0%BE%D0%B4%D0%B5%D0%BB%D1%8C '%D1%81%D1%83%D1%89%D0%BD%D0%BE%D1%81%D1%82%D1%8C-%D1%81%D0%B2%D1%8F%D0%B7%D1%8C'_files\image56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AutoShape 2" descr="C:\Users\%D0%A1%D0%B5%D1%80%D0%B3%D0%B5%D0%B9\Desktop\%D0%9C%D0%BE%D0%B4%D0%B5%D0%BB%D1%8C '%D1%81%D1%83%D1%89%D0%BD%D0%BE%D1%81%D1%82%D1%8C-%D1%81%D0%B2%D1%8F%D0%B7%D1%8C'_files\image148.gif"/>
          <p:cNvSpPr>
            <a:spLocks noChangeAspect="1" noChangeArrowheads="1"/>
          </p:cNvSpPr>
          <p:nvPr/>
        </p:nvSpPr>
        <p:spPr bwMode="auto">
          <a:xfrm>
            <a:off x="4067175" y="243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4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Различные нотации для построения диаграммы «Сущность-связь»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8089" y="1328738"/>
            <a:ext cx="344378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Нотация </a:t>
            </a:r>
            <a:r>
              <a:rPr lang="en-US" sz="1600" b="1" dirty="0" smtClean="0"/>
              <a:t>IDEF1X</a:t>
            </a:r>
            <a:r>
              <a:rPr lang="ru-RU" sz="1600" b="1" dirty="0" smtClean="0"/>
              <a:t>.</a:t>
            </a:r>
          </a:p>
          <a:p>
            <a:pPr algn="just"/>
            <a:endParaRPr lang="en-US" sz="1600" dirty="0" smtClean="0"/>
          </a:p>
          <a:p>
            <a:r>
              <a:rPr lang="ru-RU" sz="1600" dirty="0"/>
              <a:t>Список атрибутов приводится внутри прямоугольника, обозначающего сущность. </a:t>
            </a:r>
            <a:endParaRPr lang="en-US" sz="1600" dirty="0" smtClean="0"/>
          </a:p>
          <a:p>
            <a:endParaRPr lang="en-US" sz="1600" dirty="0"/>
          </a:p>
          <a:p>
            <a:r>
              <a:rPr lang="ru-RU" sz="1600" dirty="0" smtClean="0"/>
              <a:t>Атрибуты</a:t>
            </a:r>
            <a:r>
              <a:rPr lang="ru-RU" sz="1600" dirty="0"/>
              <a:t>, составляющие ключ сущности, группируются в верхней части прямоугольника и отделяются горизонтальной </a:t>
            </a:r>
            <a:r>
              <a:rPr lang="ru-RU" sz="1600" dirty="0" smtClean="0"/>
              <a:t>чертой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ru-RU" sz="1600" dirty="0" smtClean="0"/>
              <a:t>помечаются</a:t>
            </a:r>
            <a:r>
              <a:rPr lang="en-US" sz="1600" dirty="0" smtClean="0"/>
              <a:t>)</a:t>
            </a:r>
            <a:r>
              <a:rPr lang="ru-RU" sz="1600" dirty="0" smtClean="0"/>
              <a:t>.</a:t>
            </a:r>
            <a:endParaRPr lang="ru-RU" sz="1600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</p:txBody>
      </p:sp>
      <p:pic>
        <p:nvPicPr>
          <p:cNvPr id="3074" name="Picture 2" descr="http://conceptdraw.com/How-To-Guide/picture/SOFTWARE-DEVELOPMENT-ERD-Entity-Relationship-Model-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68" y="1332542"/>
            <a:ext cx="5509439" cy="480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7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Ме</a:t>
            </a:r>
            <a:r>
              <a:rPr lang="ru-RU" sz="1600" b="1" dirty="0">
                <a:solidFill>
                  <a:schemeClr val="bg1"/>
                </a:solidFill>
              </a:rPr>
              <a:t>т</a:t>
            </a:r>
            <a:r>
              <a:rPr lang="ru-RU" sz="1600" b="1" dirty="0" smtClean="0">
                <a:solidFill>
                  <a:schemeClr val="bg1"/>
                </a:solidFill>
              </a:rPr>
              <a:t>афайлы.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/>
              <a:t>Первые 16 файлов NTFS (метафайлы) носят служебный характер. Каждый из них отвечает за какой-либо аспект работы системы</a:t>
            </a:r>
            <a:r>
              <a:rPr lang="ru-RU" sz="1600" b="1" dirty="0" smtClean="0"/>
              <a:t>.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482412"/>
              </p:ext>
            </p:extLst>
          </p:nvPr>
        </p:nvGraphicFramePr>
        <p:xfrm>
          <a:off x="341436" y="1988808"/>
          <a:ext cx="8337460" cy="420399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080144"/>
                <a:gridCol w="7257316"/>
              </a:tblGrid>
              <a:tr h="234842">
                <a:tc>
                  <a:txBody>
                    <a:bodyPr/>
                    <a:lstStyle/>
                    <a:p>
                      <a:r>
                        <a:rPr lang="en-US" sz="1600" dirty="0"/>
                        <a:t>$MFT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сам </a:t>
                      </a:r>
                      <a:r>
                        <a:rPr lang="en-US" sz="1600"/>
                        <a:t>MFT</a:t>
                      </a:r>
                    </a:p>
                  </a:txBody>
                  <a:tcPr marL="67552" marR="67552" marT="33776" marB="33776" anchor="ctr"/>
                </a:tc>
              </a:tr>
              <a:tr h="368751">
                <a:tc>
                  <a:txBody>
                    <a:bodyPr/>
                    <a:lstStyle/>
                    <a:p>
                      <a:r>
                        <a:rPr lang="en-US" sz="1600" dirty="0"/>
                        <a:t>$MFTmirr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копия первых 16 записей MFT, размещенная посередине диска</a:t>
                      </a:r>
                    </a:p>
                  </a:txBody>
                  <a:tcPr marL="67552" marR="67552" marT="33776" marB="33776" anchor="ctr"/>
                </a:tc>
              </a:tr>
              <a:tr h="234842">
                <a:tc>
                  <a:txBody>
                    <a:bodyPr/>
                    <a:lstStyle/>
                    <a:p>
                      <a:r>
                        <a:rPr lang="en-US" sz="1600" dirty="0"/>
                        <a:t>$LogFile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файл поддержки </a:t>
                      </a:r>
                      <a:r>
                        <a:rPr lang="ru-RU" sz="1600" dirty="0" smtClean="0"/>
                        <a:t>журналирования</a:t>
                      </a:r>
                      <a:endParaRPr lang="ru-RU" sz="1600" dirty="0"/>
                    </a:p>
                  </a:txBody>
                  <a:tcPr marL="67552" marR="67552" marT="33776" marB="33776" anchor="ctr"/>
                </a:tc>
              </a:tr>
              <a:tr h="368751">
                <a:tc>
                  <a:txBody>
                    <a:bodyPr/>
                    <a:lstStyle/>
                    <a:p>
                      <a:r>
                        <a:rPr lang="en-US" sz="1600" dirty="0"/>
                        <a:t>$Volume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служебная информация - метка тома, версия файловой системы, т.д.</a:t>
                      </a:r>
                    </a:p>
                  </a:txBody>
                  <a:tcPr marL="67552" marR="67552" marT="33776" marB="33776" anchor="ctr"/>
                </a:tc>
              </a:tr>
              <a:tr h="234842">
                <a:tc>
                  <a:txBody>
                    <a:bodyPr/>
                    <a:lstStyle/>
                    <a:p>
                      <a:r>
                        <a:rPr lang="en-US" sz="1600" dirty="0"/>
                        <a:t>$AttrDef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список стандартных атрибутов файлов на томе</a:t>
                      </a:r>
                    </a:p>
                  </a:txBody>
                  <a:tcPr marL="67552" marR="67552" marT="33776" marB="33776" anchor="ctr"/>
                </a:tc>
              </a:tr>
              <a:tr h="234842">
                <a:tc>
                  <a:txBody>
                    <a:bodyPr/>
                    <a:lstStyle/>
                    <a:p>
                      <a:r>
                        <a:rPr lang="ru-RU" sz="1600" dirty="0"/>
                        <a:t>$.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корневой каталог</a:t>
                      </a:r>
                    </a:p>
                  </a:txBody>
                  <a:tcPr marL="67552" marR="67552" marT="33776" marB="33776" anchor="ctr"/>
                </a:tc>
              </a:tr>
              <a:tr h="234842">
                <a:tc>
                  <a:txBody>
                    <a:bodyPr/>
                    <a:lstStyle/>
                    <a:p>
                      <a:r>
                        <a:rPr lang="en-US" sz="1600" dirty="0"/>
                        <a:t>$Bitmap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карта свободного места тома</a:t>
                      </a:r>
                    </a:p>
                  </a:txBody>
                  <a:tcPr marL="67552" marR="67552" marT="33776" marB="33776" anchor="ctr"/>
                </a:tc>
              </a:tr>
              <a:tr h="234842">
                <a:tc>
                  <a:txBody>
                    <a:bodyPr/>
                    <a:lstStyle/>
                    <a:p>
                      <a:r>
                        <a:rPr lang="en-US" sz="1600" dirty="0"/>
                        <a:t>$Boot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загрузочный сектор (если раздел загрузочный)</a:t>
                      </a:r>
                    </a:p>
                  </a:txBody>
                  <a:tcPr marL="67552" marR="67552" marT="33776" marB="33776" anchor="ctr"/>
                </a:tc>
              </a:tr>
              <a:tr h="526787">
                <a:tc>
                  <a:txBody>
                    <a:bodyPr/>
                    <a:lstStyle/>
                    <a:p>
                      <a:r>
                        <a:rPr lang="en-US" sz="1600" dirty="0"/>
                        <a:t>$Quota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/>
                        <a:t>файл, в котором записаны права пользователей на использование дискового пространства (начал работать лишь в NT5)</a:t>
                      </a:r>
                    </a:p>
                  </a:txBody>
                  <a:tcPr marL="67552" marR="67552" marT="33776" marB="33776" anchor="ctr"/>
                </a:tc>
              </a:tr>
              <a:tr h="1000895">
                <a:tc>
                  <a:txBody>
                    <a:bodyPr/>
                    <a:lstStyle/>
                    <a:p>
                      <a:r>
                        <a:rPr lang="en-US" sz="1600" dirty="0"/>
                        <a:t>$Upcase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/>
                        <a:t>файл - таблица соответствия заглавных и прописных букв в имен файлов на текущем томе. Нужен в основном потому, что в NTFS имена файлов записываются в Unicode, что составляет 65 тысяч различных символов, искать большие и малые эквиваленты которых очень нетривиально.</a:t>
                      </a:r>
                    </a:p>
                  </a:txBody>
                  <a:tcPr marL="67552" marR="67552" marT="33776" marB="3377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58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50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Задание № </a:t>
            </a:r>
            <a:r>
              <a:rPr lang="ru-RU" sz="1600" b="1" dirty="0" smtClean="0">
                <a:solidFill>
                  <a:srgbClr val="C00000"/>
                </a:solidFill>
              </a:rPr>
              <a:t>4. </a:t>
            </a:r>
          </a:p>
          <a:p>
            <a:endParaRPr lang="ru-RU" sz="1600" b="1" dirty="0">
              <a:solidFill>
                <a:srgbClr val="C00000"/>
              </a:solidFill>
            </a:endParaRPr>
          </a:p>
          <a:p>
            <a:pPr algn="just"/>
            <a:r>
              <a:rPr lang="ru-RU" sz="1600" b="1" dirty="0"/>
              <a:t>Используя набор атрибутов сущностей предметной области БАНК, составить диаграмму «сущность-связь» (</a:t>
            </a:r>
            <a:r>
              <a:rPr lang="en-US" sz="1600" b="1" dirty="0" smtClean="0"/>
              <a:t>ER</a:t>
            </a:r>
            <a:r>
              <a:rPr lang="ru-RU" sz="1600" b="1" dirty="0" smtClean="0"/>
              <a:t>).</a:t>
            </a:r>
            <a:endParaRPr lang="ru-RU" sz="1600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939472"/>
              </p:ext>
            </p:extLst>
          </p:nvPr>
        </p:nvGraphicFramePr>
        <p:xfrm>
          <a:off x="860882" y="2618892"/>
          <a:ext cx="7400466" cy="2760060"/>
        </p:xfrm>
        <a:graphic>
          <a:graphicData uri="http://schemas.openxmlformats.org/drawingml/2006/table">
            <a:tbl>
              <a:tblPr/>
              <a:tblGrid>
                <a:gridCol w="2811635"/>
                <a:gridCol w="1434508"/>
                <a:gridCol w="3154323"/>
              </a:tblGrid>
              <a:tr h="41919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Arial"/>
                        </a:rPr>
                        <a:t>МЕНЕДЖЕР</a:t>
                      </a:r>
                      <a:endParaRPr lang="ru-RU" sz="1600" dirty="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Arial"/>
                        </a:rPr>
                        <a:t>ФИЛИАЛ</a:t>
                      </a:r>
                      <a:endParaRPr lang="ru-RU" sz="160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Номер менеджера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ru-RU" sz="1600" b="1" dirty="0">
                          <a:effectLst/>
                        </a:rPr>
                        <a:t>НМ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Номер филиала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ru-RU" sz="1600" b="1" dirty="0">
                          <a:effectLst/>
                        </a:rPr>
                        <a:t>НФ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Стаж работы (СТАЖ)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74520" algn="l"/>
                        </a:tabLst>
                      </a:pPr>
                      <a:r>
                        <a:rPr lang="ru-RU" sz="1600" dirty="0">
                          <a:effectLst/>
                        </a:rPr>
                        <a:t>Адрес филиала (АДР_Ф)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Специальность (СПЕЦ)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600">
                        <a:effectLst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600">
                        <a:effectLst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Arial"/>
                        </a:rPr>
                        <a:t>КЛИЕНТ</a:t>
                      </a:r>
                      <a:endParaRPr lang="ru-RU" sz="1600" dirty="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Arial"/>
                        </a:rPr>
                        <a:t>СЧЕТ</a:t>
                      </a:r>
                      <a:endParaRPr lang="ru-RU" sz="160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Номер клиента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ru-RU" sz="1600" b="1" dirty="0">
                          <a:effectLst/>
                        </a:rPr>
                        <a:t>НК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</a:rPr>
                        <a:t>Номер счета</a:t>
                      </a:r>
                      <a:r>
                        <a:rPr lang="ru-RU" sz="1600">
                          <a:effectLst/>
                        </a:rPr>
                        <a:t> (</a:t>
                      </a:r>
                      <a:r>
                        <a:rPr lang="ru-RU" sz="1600" b="1">
                          <a:effectLst/>
                        </a:rPr>
                        <a:t>НС</a:t>
                      </a:r>
                      <a:r>
                        <a:rPr lang="ru-RU" sz="1600"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Ф.И.О. клиента (ФИО_К)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Тип счета (ТИП)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Социальное положение (СОЦ)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Остаток на счете (ОСТ)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Адрес клиента (АДР_К)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3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...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51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C00000"/>
                </a:solidFill>
              </a:rPr>
              <a:t>ЗАДАНИЕ 2 ЭТАПА РАСЧЕТНО–ГРАФИЧЕСКОЙ РАБОТЫ</a:t>
            </a:r>
          </a:p>
          <a:p>
            <a:pPr algn="just"/>
            <a:endParaRPr lang="ru-RU" sz="2000" dirty="0" smtClean="0"/>
          </a:p>
          <a:p>
            <a:pPr algn="just"/>
            <a:r>
              <a:rPr lang="ru-RU" sz="1600" b="1" dirty="0" smtClean="0"/>
              <a:t>На основе анализа и описания предметной области нужно составить </a:t>
            </a:r>
            <a:r>
              <a:rPr lang="en-US" sz="1600" b="1" dirty="0" smtClean="0"/>
              <a:t>ER </a:t>
            </a:r>
            <a:r>
              <a:rPr lang="ru-RU" sz="1600" b="1" dirty="0" smtClean="0"/>
              <a:t>диаграмму в одной из рассмотренных нотаций.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050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Отношение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52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Пусть </a:t>
            </a:r>
            <a:r>
              <a:rPr lang="ru-RU" sz="1600" b="1" dirty="0"/>
              <a:t>даны N множеств D</a:t>
            </a:r>
            <a:r>
              <a:rPr lang="ru-RU" sz="1600" b="1" baseline="-25000" dirty="0"/>
              <a:t>1</a:t>
            </a:r>
            <a:r>
              <a:rPr lang="ru-RU" sz="1600" b="1" dirty="0"/>
              <a:t>,D</a:t>
            </a:r>
            <a:r>
              <a:rPr lang="ru-RU" sz="1600" b="1" baseline="-25000" dirty="0"/>
              <a:t>2</a:t>
            </a:r>
            <a:r>
              <a:rPr lang="ru-RU" sz="1600" b="1" dirty="0"/>
              <a:t>, …. </a:t>
            </a:r>
            <a:r>
              <a:rPr lang="ru-RU" sz="1600" b="1" dirty="0" err="1"/>
              <a:t>D</a:t>
            </a:r>
            <a:r>
              <a:rPr lang="ru-RU" sz="1600" b="1" baseline="-25000" dirty="0" err="1"/>
              <a:t>n</a:t>
            </a:r>
            <a:r>
              <a:rPr lang="ru-RU" sz="1600" b="1" dirty="0"/>
              <a:t> (домены), </a:t>
            </a:r>
            <a:r>
              <a:rPr lang="ru-RU" sz="1600" b="1" dirty="0">
                <a:solidFill>
                  <a:srgbClr val="C00000"/>
                </a:solidFill>
              </a:rPr>
              <a:t>отношением R</a:t>
            </a:r>
            <a:r>
              <a:rPr lang="ru-RU" sz="1600" b="1" dirty="0"/>
              <a:t> над этими множествами называется множество упорядоченных N-кортежей вида &lt;d</a:t>
            </a:r>
            <a:r>
              <a:rPr lang="ru-RU" sz="1600" b="1" baseline="-25000" dirty="0"/>
              <a:t>1</a:t>
            </a:r>
            <a:r>
              <a:rPr lang="ru-RU" sz="1600" b="1" dirty="0"/>
              <a:t>,d</a:t>
            </a:r>
            <a:r>
              <a:rPr lang="ru-RU" sz="1600" b="1" baseline="-25000" dirty="0"/>
              <a:t>2</a:t>
            </a:r>
            <a:r>
              <a:rPr lang="ru-RU" sz="1600" b="1" dirty="0"/>
              <a:t>,...</a:t>
            </a:r>
            <a:r>
              <a:rPr lang="ru-RU" sz="1600" b="1" dirty="0" err="1"/>
              <a:t>d</a:t>
            </a:r>
            <a:r>
              <a:rPr lang="ru-RU" sz="1600" b="1" baseline="-25000" dirty="0" err="1"/>
              <a:t>n</a:t>
            </a:r>
            <a:r>
              <a:rPr lang="ru-RU" sz="1600" b="1" dirty="0"/>
              <a:t>&gt;, где d</a:t>
            </a:r>
            <a:r>
              <a:rPr lang="ru-RU" sz="1600" b="1" baseline="-25000" dirty="0"/>
              <a:t>1</a:t>
            </a:r>
            <a:r>
              <a:rPr lang="ru-RU" sz="1600" b="1" dirty="0"/>
              <a:t> принадлежит D</a:t>
            </a:r>
            <a:r>
              <a:rPr lang="ru-RU" sz="1600" b="1" baseline="-25000" dirty="0"/>
              <a:t>1</a:t>
            </a:r>
            <a:r>
              <a:rPr lang="ru-RU" sz="1600" b="1" dirty="0"/>
              <a:t> и т.д. </a:t>
            </a:r>
            <a:r>
              <a:rPr lang="ru-RU" sz="1600" b="1" dirty="0" smtClean="0"/>
              <a:t>Сущности </a:t>
            </a:r>
            <a:r>
              <a:rPr lang="ru-RU" sz="1600" b="1" dirty="0"/>
              <a:t>записываются в БД в виде таблиц. Каждая строка таблицы </a:t>
            </a:r>
            <a:r>
              <a:rPr lang="ru-RU" sz="1600" b="1" dirty="0" smtClean="0"/>
              <a:t>представляет собой </a:t>
            </a:r>
            <a:r>
              <a:rPr lang="ru-RU" sz="1600" b="1" dirty="0">
                <a:solidFill>
                  <a:srgbClr val="C00000"/>
                </a:solidFill>
              </a:rPr>
              <a:t>кортеж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Множества D</a:t>
            </a:r>
            <a:r>
              <a:rPr lang="ru-RU" sz="1600" b="1" baseline="-25000" dirty="0"/>
              <a:t>1</a:t>
            </a:r>
            <a:r>
              <a:rPr lang="ru-RU" sz="1600" b="1" dirty="0"/>
              <a:t>,D</a:t>
            </a:r>
            <a:r>
              <a:rPr lang="ru-RU" sz="1600" b="1" baseline="-25000" dirty="0"/>
              <a:t>2</a:t>
            </a:r>
            <a:r>
              <a:rPr lang="ru-RU" sz="1600" b="1" dirty="0"/>
              <a:t>,..D</a:t>
            </a:r>
            <a:r>
              <a:rPr lang="ru-RU" sz="1600" b="1" baseline="-25000" dirty="0"/>
              <a:t>n</a:t>
            </a:r>
            <a:r>
              <a:rPr lang="ru-RU" sz="1600" b="1" dirty="0"/>
              <a:t> называются </a:t>
            </a:r>
            <a:r>
              <a:rPr lang="ru-RU" sz="1600" b="1" dirty="0">
                <a:solidFill>
                  <a:srgbClr val="C00000"/>
                </a:solidFill>
              </a:rPr>
              <a:t>доменами отношения R</a:t>
            </a:r>
            <a:r>
              <a:rPr lang="ru-RU" sz="1600" b="1" dirty="0"/>
              <a:t>. Каждый элемент кортежа представляет собой значение одного из атрибутов, соответствующего одному из доменов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8088" y="3171542"/>
            <a:ext cx="23993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i="1" dirty="0"/>
              <a:t>В 14 в. английский монах В.Оккам ввел принцип, ставший методологической основой современной науки Entia non sunt multiplicanda sine necessitate (лат. сущности не следует умножать без необходимости).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23" y="3068952"/>
            <a:ext cx="6115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7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Связи между отношениями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53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Требование </a:t>
            </a:r>
            <a:r>
              <a:rPr lang="ru-RU" sz="1600" b="1" dirty="0"/>
              <a:t>целостности сущности можно сформулировать так: у любой </a:t>
            </a:r>
            <a:r>
              <a:rPr lang="ru-RU" sz="1600" b="1" dirty="0" smtClean="0">
                <a:solidFill>
                  <a:srgbClr val="C00000"/>
                </a:solidFill>
              </a:rPr>
              <a:t>переменной отношения </a:t>
            </a:r>
            <a:r>
              <a:rPr lang="ru-RU" sz="1600" b="1" dirty="0"/>
              <a:t>должен существовать </a:t>
            </a:r>
            <a:r>
              <a:rPr lang="ru-RU" sz="1600" b="1" dirty="0">
                <a:solidFill>
                  <a:srgbClr val="C00000"/>
                </a:solidFill>
              </a:rPr>
              <a:t>первичный ключ</a:t>
            </a:r>
            <a:r>
              <a:rPr lang="ru-RU" sz="1600" b="1" dirty="0"/>
              <a:t>, и никакое значение </a:t>
            </a:r>
            <a:r>
              <a:rPr lang="ru-RU" sz="1600" b="1" dirty="0" smtClean="0"/>
              <a:t>первичного ключа </a:t>
            </a:r>
            <a:r>
              <a:rPr lang="ru-RU" sz="1600" b="1" dirty="0"/>
              <a:t>в кортежах </a:t>
            </a:r>
            <a:r>
              <a:rPr lang="ru-RU" sz="1600" b="1" dirty="0">
                <a:solidFill>
                  <a:srgbClr val="C00000"/>
                </a:solidFill>
              </a:rPr>
              <a:t>не должно содержать неопределенных значений</a:t>
            </a:r>
            <a:r>
              <a:rPr lang="ru-RU" sz="1600" b="1" dirty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20" y="2198010"/>
            <a:ext cx="6029325" cy="39624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61412" y="2198010"/>
            <a:ext cx="29703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реляционной БД таблицы взаимосвязаны и соотносятся друг с другом как </a:t>
            </a:r>
            <a:r>
              <a:rPr lang="ru-RU" sz="1600" b="1" dirty="0">
                <a:solidFill>
                  <a:srgbClr val="C00000"/>
                </a:solidFill>
              </a:rPr>
              <a:t>главные</a:t>
            </a:r>
            <a:r>
              <a:rPr lang="ru-RU" sz="1600" b="1" dirty="0"/>
              <a:t> и </a:t>
            </a:r>
            <a:r>
              <a:rPr lang="ru-RU" sz="1600" b="1" dirty="0">
                <a:solidFill>
                  <a:srgbClr val="C00000"/>
                </a:solidFill>
              </a:rPr>
              <a:t>подчиненные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Связь главной и подчиненнной таблицы осуществляется через </a:t>
            </a:r>
            <a:r>
              <a:rPr lang="ru-RU" sz="1600" b="1" dirty="0">
                <a:solidFill>
                  <a:srgbClr val="C00000"/>
                </a:solidFill>
              </a:rPr>
              <a:t>первичный ключ </a:t>
            </a:r>
            <a:r>
              <a:rPr lang="ru-RU" sz="1600" b="1" dirty="0"/>
              <a:t>(primary key) главной таблицы и </a:t>
            </a:r>
            <a:r>
              <a:rPr lang="ru-RU" sz="1600" b="1" dirty="0">
                <a:solidFill>
                  <a:srgbClr val="C00000"/>
                </a:solidFill>
              </a:rPr>
              <a:t>внешний ключ </a:t>
            </a:r>
            <a:r>
              <a:rPr lang="ru-RU" sz="1600" b="1" dirty="0" smtClean="0"/>
              <a:t>(foreign key) </a:t>
            </a:r>
            <a:r>
              <a:rPr lang="ru-RU" sz="1600" b="1" dirty="0"/>
              <a:t>подчиненной таблицы.</a:t>
            </a:r>
            <a:br>
              <a:rPr lang="ru-RU" sz="1600" b="1" dirty="0"/>
            </a:br>
            <a:endParaRPr lang="ru-RU" sz="1600" b="1" dirty="0"/>
          </a:p>
          <a:p>
            <a:pPr algn="just"/>
            <a:r>
              <a:rPr lang="ru-RU" sz="1600" b="1" dirty="0"/>
              <a:t>Внешний ключ это атрибут или набор атрибутов, который в главной таблице является первичным ключем.</a:t>
            </a:r>
          </a:p>
        </p:txBody>
      </p:sp>
    </p:spTree>
    <p:extLst>
      <p:ext uri="{BB962C8B-B14F-4D97-AF65-F5344CB8AC3E}">
        <p14:creationId xmlns:p14="http://schemas.microsoft.com/office/powerpoint/2010/main" val="264662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Значения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NULL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Теоретически любой </a:t>
            </a:r>
            <a:r>
              <a:rPr lang="ru-RU" sz="1600" b="1" dirty="0">
                <a:solidFill>
                  <a:srgbClr val="C00000"/>
                </a:solidFill>
              </a:rPr>
              <a:t>кортеж</a:t>
            </a:r>
            <a:r>
              <a:rPr lang="ru-RU" sz="1600" b="1" dirty="0"/>
              <a:t>, добавляемый в отношение, должен содержать </a:t>
            </a:r>
            <a:r>
              <a:rPr lang="ru-RU" sz="1600" b="1" dirty="0">
                <a:solidFill>
                  <a:srgbClr val="C00000"/>
                </a:solidFill>
              </a:rPr>
              <a:t>все </a:t>
            </a:r>
            <a:r>
              <a:rPr lang="ru-RU" sz="1600" b="1" dirty="0" smtClean="0">
                <a:solidFill>
                  <a:srgbClr val="C00000"/>
                </a:solidFill>
              </a:rPr>
              <a:t>характеристики </a:t>
            </a:r>
            <a:r>
              <a:rPr lang="ru-RU" sz="1600" b="1" dirty="0">
                <a:solidFill>
                  <a:srgbClr val="C00000"/>
                </a:solidFill>
              </a:rPr>
              <a:t>моделируемой им сущности</a:t>
            </a:r>
            <a:r>
              <a:rPr lang="ru-RU" sz="1600" b="1" dirty="0"/>
              <a:t>. Однако в момент добавления записи </a:t>
            </a:r>
            <a:r>
              <a:rPr lang="ru-RU" sz="1600" b="1" dirty="0" smtClean="0"/>
              <a:t>значения некоторых </a:t>
            </a:r>
            <a:r>
              <a:rPr lang="ru-RU" sz="1600" b="1" dirty="0"/>
              <a:t>атрибутов могут быть неизвестны.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Эдгар </a:t>
            </a:r>
            <a:r>
              <a:rPr lang="ru-RU" sz="1600" b="1" dirty="0"/>
              <a:t>Кодд предложил использовать в таких случаях неопределенные </a:t>
            </a:r>
            <a:r>
              <a:rPr lang="ru-RU" sz="1600" b="1" dirty="0" smtClean="0"/>
              <a:t>значения </a:t>
            </a:r>
            <a:r>
              <a:rPr lang="ru-RU" sz="1600" b="1" dirty="0" smtClean="0">
                <a:solidFill>
                  <a:srgbClr val="C00000"/>
                </a:solidFill>
              </a:rPr>
              <a:t>NULL</a:t>
            </a:r>
            <a:r>
              <a:rPr lang="ru-RU" sz="1600" b="1" dirty="0"/>
              <a:t>. </a:t>
            </a:r>
            <a:r>
              <a:rPr lang="ru-RU" sz="1600" b="1" dirty="0">
                <a:solidFill>
                  <a:srgbClr val="C00000"/>
                </a:solidFill>
              </a:rPr>
              <a:t>Неопределенное значение не принадлежит никакому типу данных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 БД, поддерживающих понятие NULL, при описании поля таблицы определяется, </a:t>
            </a:r>
            <a:r>
              <a:rPr lang="ru-RU" sz="1600" b="1" dirty="0" smtClean="0">
                <a:solidFill>
                  <a:srgbClr val="C00000"/>
                </a:solidFill>
              </a:rPr>
              <a:t>может </a:t>
            </a:r>
            <a:r>
              <a:rPr lang="ru-RU" sz="1600" b="1" dirty="0">
                <a:solidFill>
                  <a:srgbClr val="C00000"/>
                </a:solidFill>
              </a:rPr>
              <a:t>ли оно быть пустым</a:t>
            </a:r>
            <a:r>
              <a:rPr lang="ru-RU" sz="1600" b="1" dirty="0"/>
              <a:t>. Если да, то в это поле можно не записывать никакого </a:t>
            </a:r>
            <a:r>
              <a:rPr lang="ru-RU" sz="1600" b="1" dirty="0" smtClean="0"/>
              <a:t>значения</a:t>
            </a:r>
            <a:r>
              <a:rPr lang="ru-RU" sz="1600" b="1" dirty="0"/>
              <a:t>, и это поле будет иметь значение NULL. Значение NULL можно явно записать в </a:t>
            </a:r>
            <a:r>
              <a:rPr lang="ru-RU" sz="1600" b="1" dirty="0" smtClean="0"/>
              <a:t>такое </a:t>
            </a:r>
            <a:r>
              <a:rPr lang="ru-RU" sz="1600" b="1" dirty="0"/>
              <a:t>поле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Большинство СУБД не разрешает значение NULL для полей, являющихся частью первичного ключа таблицы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 полях внешних ключей NULL допускается. Наличие NULL в поле внешнего ключа может трактоваться </a:t>
            </a:r>
            <a:r>
              <a:rPr lang="ru-RU" sz="1600" b="1" dirty="0" smtClean="0"/>
              <a:t>как признак </a:t>
            </a:r>
            <a:r>
              <a:rPr lang="ru-RU" sz="1600" b="1" dirty="0"/>
              <a:t>отсутствия связанной записи, и для такого внешнего ключа не требуется исполнение правил </a:t>
            </a:r>
            <a:r>
              <a:rPr lang="ru-RU" sz="1600" b="1" dirty="0" smtClean="0"/>
              <a:t>ссылочной </a:t>
            </a:r>
            <a:r>
              <a:rPr lang="ru-RU" sz="1600" b="1" dirty="0"/>
              <a:t>целостности, обязательных для любого другого значения внешнего ключа.</a:t>
            </a:r>
          </a:p>
        </p:txBody>
      </p:sp>
    </p:spTree>
    <p:extLst>
      <p:ext uri="{BB962C8B-B14F-4D97-AF65-F5344CB8AC3E}">
        <p14:creationId xmlns:p14="http://schemas.microsoft.com/office/powerpoint/2010/main" val="33592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Операции с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NULL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NULL не является значением </a:t>
            </a:r>
            <a:r>
              <a:rPr lang="ru-RU" sz="1600" b="1" dirty="0"/>
              <a:t>в строгом смысле этого слова, т.к. у него нет типа. </a:t>
            </a:r>
            <a:r>
              <a:rPr lang="ru-RU" sz="1600" b="1" dirty="0" smtClean="0"/>
              <a:t>Поэтому </a:t>
            </a:r>
            <a:r>
              <a:rPr lang="ru-RU" sz="1600" b="1" dirty="0"/>
              <a:t>его использование в арифметических, логических и других операциях некорректно</a:t>
            </a:r>
            <a:r>
              <a:rPr lang="ru-RU" sz="1600" b="1" dirty="0" smtClean="0"/>
              <a:t>,</a:t>
            </a:r>
            <a:r>
              <a:rPr lang="en-US" sz="1600" b="1" dirty="0" smtClean="0"/>
              <a:t> </a:t>
            </a:r>
            <a:r>
              <a:rPr lang="ru-RU" sz="1600" b="1" dirty="0" smtClean="0"/>
              <a:t>поскольку </a:t>
            </a:r>
            <a:r>
              <a:rPr lang="ru-RU" sz="1600" b="1" dirty="0"/>
              <a:t>все операции определены для работы с конкретными типами данных. </a:t>
            </a:r>
            <a:r>
              <a:rPr lang="ru-RU" sz="1600" b="1" dirty="0" smtClean="0"/>
              <a:t>Для</a:t>
            </a:r>
            <a:r>
              <a:rPr lang="en-US" sz="1600" b="1" dirty="0" smtClean="0"/>
              <a:t> </a:t>
            </a:r>
            <a:r>
              <a:rPr lang="ru-RU" sz="1600" b="1" dirty="0" smtClean="0"/>
              <a:t>корректного </a:t>
            </a:r>
            <a:r>
              <a:rPr lang="ru-RU" sz="1600" b="1" dirty="0"/>
              <a:t>использования значения NULL вводят специальные правила:</a:t>
            </a:r>
          </a:p>
          <a:p>
            <a:pPr algn="just"/>
            <a:endParaRPr lang="en-US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NULL </a:t>
            </a:r>
            <a:r>
              <a:rPr lang="ru-RU" sz="1600" b="1" dirty="0"/>
              <a:t>может </a:t>
            </a:r>
            <a:r>
              <a:rPr lang="ru-RU" sz="1600" b="1" dirty="0">
                <a:solidFill>
                  <a:srgbClr val="C00000"/>
                </a:solidFill>
              </a:rPr>
              <a:t>присваиваться переменным и записываться в поля</a:t>
            </a:r>
            <a:r>
              <a:rPr lang="ru-RU" sz="1600" b="1" dirty="0"/>
              <a:t>, независимо </a:t>
            </a:r>
            <a:r>
              <a:rPr lang="ru-RU" sz="1600" b="1" dirty="0" smtClean="0"/>
              <a:t>от</a:t>
            </a:r>
            <a:r>
              <a:rPr lang="en-US" sz="1600" b="1" dirty="0" smtClean="0"/>
              <a:t> </a:t>
            </a:r>
            <a:r>
              <a:rPr lang="ru-RU" sz="1600" b="1" dirty="0" smtClean="0"/>
              <a:t>объявленного </a:t>
            </a:r>
            <a:r>
              <a:rPr lang="ru-RU" sz="1600" b="1" dirty="0"/>
              <a:t>типа данных этих переменных (полей</a:t>
            </a:r>
            <a:r>
              <a:rPr lang="ru-RU" sz="1600" b="1" dirty="0" smtClean="0"/>
              <a:t>);</a:t>
            </a:r>
            <a:endParaRPr lang="en-US" sz="1600" b="1" dirty="0" smtClean="0"/>
          </a:p>
          <a:p>
            <a:pPr marL="342900" indent="-342900" algn="just">
              <a:buFont typeface="+mj-lt"/>
              <a:buAutoNum type="arabicPeriod"/>
            </a:pPr>
            <a:endParaRPr lang="en-US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NULL </a:t>
            </a:r>
            <a:r>
              <a:rPr lang="ru-RU" sz="1600" b="1" dirty="0"/>
              <a:t>может </a:t>
            </a:r>
            <a:r>
              <a:rPr lang="ru-RU" sz="1600" b="1" dirty="0">
                <a:solidFill>
                  <a:srgbClr val="C00000"/>
                </a:solidFill>
              </a:rPr>
              <a:t>передаваться в процедуры и функции как допустимое значение </a:t>
            </a:r>
            <a:r>
              <a:rPr lang="ru-RU" sz="1600" b="1" dirty="0" smtClean="0">
                <a:solidFill>
                  <a:srgbClr val="C00000"/>
                </a:solidFill>
              </a:rPr>
              <a:t>параметра</a:t>
            </a:r>
            <a:r>
              <a:rPr lang="ru-RU" sz="1600" b="1" dirty="0"/>
              <a:t>. Результаты выполнения такой процедуры или функции </a:t>
            </a:r>
            <a:r>
              <a:rPr lang="ru-RU" sz="1600" b="1" dirty="0" smtClean="0"/>
              <a:t>определяются</a:t>
            </a:r>
            <a:r>
              <a:rPr lang="en-US" sz="1600" b="1" dirty="0" smtClean="0"/>
              <a:t> </a:t>
            </a:r>
            <a:r>
              <a:rPr lang="ru-RU" sz="1600" b="1" dirty="0" smtClean="0"/>
              <a:t>операциями</a:t>
            </a:r>
            <a:r>
              <a:rPr lang="ru-RU" sz="1600" b="1" dirty="0"/>
              <a:t>, выполняемыми с параметрами внутри </a:t>
            </a:r>
            <a:r>
              <a:rPr lang="ru-RU" sz="1600" b="1" dirty="0" smtClean="0"/>
              <a:t>неё.</a:t>
            </a:r>
            <a:endParaRPr lang="en-US" sz="1600" b="1" dirty="0" smtClean="0"/>
          </a:p>
          <a:p>
            <a:pPr marL="342900" indent="-342900" algn="just">
              <a:buFont typeface="+mj-lt"/>
              <a:buAutoNum type="arabicPeriod"/>
            </a:pPr>
            <a:endParaRPr lang="en-US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Любая </a:t>
            </a:r>
            <a:r>
              <a:rPr lang="ru-RU" sz="1600" b="1" dirty="0"/>
              <a:t>операция с NULL, кроме операции сравнения, </a:t>
            </a:r>
            <a:r>
              <a:rPr lang="ru-RU" sz="1600" b="1" dirty="0">
                <a:solidFill>
                  <a:srgbClr val="C00000"/>
                </a:solidFill>
              </a:rPr>
              <a:t>в результате даёт NULL</a:t>
            </a:r>
            <a:r>
              <a:rPr lang="ru-RU" sz="1600" b="1" dirty="0"/>
              <a:t>, </a:t>
            </a:r>
            <a:r>
              <a:rPr lang="ru-RU" sz="1600" b="1" dirty="0" smtClean="0"/>
              <a:t>независимо </a:t>
            </a:r>
            <a:r>
              <a:rPr lang="ru-RU" sz="1600" b="1" dirty="0"/>
              <a:t>от значения прочих </a:t>
            </a:r>
            <a:r>
              <a:rPr lang="ru-RU" sz="1600" b="1" dirty="0" smtClean="0"/>
              <a:t>операндов.</a:t>
            </a:r>
            <a:endParaRPr lang="en-US" sz="1600" b="1" dirty="0" smtClean="0"/>
          </a:p>
          <a:p>
            <a:pPr marL="342900" indent="-342900" algn="just">
              <a:buFont typeface="+mj-lt"/>
              <a:buAutoNum type="arabicPeriod"/>
            </a:pPr>
            <a:endParaRPr lang="en-US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Любая </a:t>
            </a:r>
            <a:r>
              <a:rPr lang="ru-RU" sz="1600" b="1" dirty="0"/>
              <a:t>операция сравнения с NULL (даже операция </a:t>
            </a:r>
            <a:r>
              <a:rPr lang="ru-RU" sz="1600" b="1" i="1" dirty="0"/>
              <a:t>«NULL = NULL»</a:t>
            </a:r>
            <a:r>
              <a:rPr lang="ru-RU" sz="1600" b="1" dirty="0"/>
              <a:t>), даёт в </a:t>
            </a:r>
            <a:r>
              <a:rPr lang="ru-RU" sz="1600" b="1" dirty="0" smtClean="0"/>
              <a:t>результате </a:t>
            </a:r>
            <a:r>
              <a:rPr lang="ru-RU" sz="1600" b="1" dirty="0">
                <a:solidFill>
                  <a:srgbClr val="C00000"/>
                </a:solidFill>
              </a:rPr>
              <a:t>значение «неизвестность» (</a:t>
            </a:r>
            <a:r>
              <a:rPr lang="en-US" sz="1600" b="1" dirty="0">
                <a:solidFill>
                  <a:srgbClr val="C00000"/>
                </a:solidFill>
              </a:rPr>
              <a:t>UNKNOWN</a:t>
            </a:r>
            <a:r>
              <a:rPr lang="en-US" sz="1600" b="1" dirty="0" smtClean="0">
                <a:solidFill>
                  <a:srgbClr val="C00000"/>
                </a:solidFill>
              </a:rPr>
              <a:t>)</a:t>
            </a:r>
            <a:r>
              <a:rPr lang="en-US" sz="1600" b="1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b="1" dirty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/>
              <a:t>Существует </a:t>
            </a:r>
            <a:r>
              <a:rPr lang="ru-RU" sz="1600" b="1" dirty="0"/>
              <a:t>специальная системная функция, которая </a:t>
            </a:r>
            <a:r>
              <a:rPr lang="ru-RU" sz="1600" b="1" dirty="0">
                <a:solidFill>
                  <a:srgbClr val="C00000"/>
                </a:solidFill>
              </a:rPr>
              <a:t>возвращает </a:t>
            </a:r>
            <a:r>
              <a:rPr lang="ru-RU" sz="1600" b="1" dirty="0" smtClean="0">
                <a:solidFill>
                  <a:srgbClr val="C00000"/>
                </a:solidFill>
              </a:rPr>
              <a:t>логическое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значение </a:t>
            </a:r>
            <a:r>
              <a:rPr lang="ru-RU" sz="1600" b="1" dirty="0">
                <a:solidFill>
                  <a:srgbClr val="C00000"/>
                </a:solidFill>
              </a:rPr>
              <a:t>«истина» (TRUE)</a:t>
            </a:r>
            <a:r>
              <a:rPr lang="ru-RU" sz="1600" b="1" dirty="0"/>
              <a:t>, если аргумент функции является NULL и FALSE в </a:t>
            </a:r>
            <a:r>
              <a:rPr lang="ru-RU" sz="1600" b="1" dirty="0" smtClean="0"/>
              <a:t>противном </a:t>
            </a:r>
            <a:r>
              <a:rPr lang="ru-RU" sz="1600" b="1" dirty="0"/>
              <a:t>случае.</a:t>
            </a:r>
          </a:p>
        </p:txBody>
      </p:sp>
    </p:spTree>
    <p:extLst>
      <p:ext uri="{BB962C8B-B14F-4D97-AF65-F5344CB8AC3E}">
        <p14:creationId xmlns:p14="http://schemas.microsoft.com/office/powerpoint/2010/main" val="264418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Операции с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NULL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Пусть </a:t>
            </a:r>
            <a:r>
              <a:rPr lang="ru-RU" sz="1600" b="1" dirty="0">
                <a:solidFill>
                  <a:srgbClr val="C00000"/>
                </a:solidFill>
              </a:rPr>
              <a:t>a</a:t>
            </a:r>
            <a:r>
              <a:rPr lang="ru-RU" sz="1600" b="1" dirty="0"/>
              <a:t> – это значение некоторого </a:t>
            </a:r>
            <a:r>
              <a:rPr lang="ru-RU" sz="1600" b="1" dirty="0">
                <a:solidFill>
                  <a:srgbClr val="C00000"/>
                </a:solidFill>
              </a:rPr>
              <a:t>типа данных или NULL</a:t>
            </a:r>
            <a:r>
              <a:rPr lang="ru-RU" sz="1600" b="1" dirty="0"/>
              <a:t>, </a:t>
            </a:r>
            <a:r>
              <a:rPr lang="ru-RU" sz="1600" b="1" dirty="0" err="1"/>
              <a:t>op</a:t>
            </a:r>
            <a:r>
              <a:rPr lang="ru-RU" sz="1600" b="1" dirty="0"/>
              <a:t> – любая </a:t>
            </a:r>
            <a:r>
              <a:rPr lang="ru-RU" sz="1600" b="1" dirty="0" smtClean="0"/>
              <a:t>бинарная</a:t>
            </a:r>
            <a:r>
              <a:rPr lang="en-US" sz="1600" b="1" dirty="0" smtClean="0"/>
              <a:t> </a:t>
            </a:r>
            <a:r>
              <a:rPr lang="ru-RU" sz="1600" b="1" dirty="0" smtClean="0"/>
              <a:t>«</a:t>
            </a:r>
            <a:r>
              <a:rPr lang="ru-RU" sz="1600" b="1" dirty="0"/>
              <a:t>арифметическая» </a:t>
            </a:r>
            <a:r>
              <a:rPr lang="ru-RU" sz="1600" b="1" dirty="0">
                <a:solidFill>
                  <a:srgbClr val="C00000"/>
                </a:solidFill>
              </a:rPr>
              <a:t>операция для данных этого типа </a:t>
            </a:r>
            <a:r>
              <a:rPr lang="ru-RU" sz="1600" b="1" dirty="0"/>
              <a:t>(например, +), а Comp_op – </a:t>
            </a:r>
            <a:r>
              <a:rPr lang="ru-RU" sz="1600" b="1" dirty="0" smtClean="0"/>
              <a:t>операция </a:t>
            </a:r>
            <a:r>
              <a:rPr lang="ru-RU" sz="1600" b="1" dirty="0">
                <a:solidFill>
                  <a:srgbClr val="C00000"/>
                </a:solidFill>
              </a:rPr>
              <a:t>сравнения значений этого типа</a:t>
            </a:r>
            <a:r>
              <a:rPr lang="ru-RU" sz="1600" b="1" i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(например, =).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Тогда </a:t>
            </a:r>
            <a:r>
              <a:rPr lang="ru-RU" sz="1600" b="1" dirty="0"/>
              <a:t>по определению:</a:t>
            </a:r>
          </a:p>
          <a:p>
            <a:pPr algn="ctr"/>
            <a:r>
              <a:rPr lang="en-US" sz="1600" b="1" i="1" dirty="0"/>
              <a:t>a op NULL = NULL</a:t>
            </a:r>
          </a:p>
          <a:p>
            <a:pPr algn="ctr"/>
            <a:r>
              <a:rPr lang="en-US" sz="1600" b="1" i="1" dirty="0"/>
              <a:t>NULL op a = NULL</a:t>
            </a:r>
          </a:p>
          <a:p>
            <a:pPr algn="ctr"/>
            <a:r>
              <a:rPr lang="en-US" sz="1600" b="1" i="1" dirty="0"/>
              <a:t>a </a:t>
            </a:r>
            <a:r>
              <a:rPr lang="en-US" sz="1600" b="1" dirty="0"/>
              <a:t>Comp_op </a:t>
            </a:r>
            <a:r>
              <a:rPr lang="en-US" sz="1600" b="1" i="1" dirty="0"/>
              <a:t>NULL = unknown</a:t>
            </a:r>
          </a:p>
          <a:p>
            <a:pPr algn="ctr"/>
            <a:r>
              <a:rPr lang="en-US" sz="1600" b="1" i="1" dirty="0"/>
              <a:t>NULL </a:t>
            </a:r>
            <a:r>
              <a:rPr lang="en-US" sz="1600" b="1" dirty="0"/>
              <a:t>Comp_op </a:t>
            </a:r>
            <a:r>
              <a:rPr lang="en-US" sz="1600" b="1" i="1" dirty="0"/>
              <a:t>a = unknown</a:t>
            </a:r>
          </a:p>
          <a:p>
            <a:pPr algn="just"/>
            <a:r>
              <a:rPr lang="en-US" sz="1600" b="1" dirty="0"/>
              <a:t>unknown </a:t>
            </a:r>
            <a:r>
              <a:rPr lang="ru-RU" sz="1600" b="1" dirty="0"/>
              <a:t>обладает следующими свойствами:</a:t>
            </a:r>
          </a:p>
          <a:p>
            <a:pPr algn="ctr"/>
            <a:r>
              <a:rPr lang="en-US" sz="1600" b="1" i="1" dirty="0"/>
              <a:t>NOT unknown = unknown</a:t>
            </a:r>
          </a:p>
          <a:p>
            <a:pPr algn="ctr"/>
            <a:r>
              <a:rPr lang="en-US" sz="1600" b="1" i="1" dirty="0"/>
              <a:t>true AND unknown = unknown</a:t>
            </a:r>
          </a:p>
          <a:p>
            <a:pPr algn="ctr"/>
            <a:r>
              <a:rPr lang="en-US" sz="1600" b="1" i="1" dirty="0"/>
              <a:t>true OR unknown = true</a:t>
            </a:r>
          </a:p>
          <a:p>
            <a:pPr algn="ctr"/>
            <a:r>
              <a:rPr lang="en-US" sz="1600" b="1" i="1" dirty="0"/>
              <a:t>false AND unknown = false</a:t>
            </a:r>
          </a:p>
          <a:p>
            <a:pPr algn="ctr"/>
            <a:r>
              <a:rPr lang="en-US" sz="1600" b="1" i="1" dirty="0"/>
              <a:t>false OR unknown = unknown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Значения </a:t>
            </a:r>
            <a:r>
              <a:rPr lang="ru-RU" sz="1600" b="1" dirty="0"/>
              <a:t>любого атрибута, входящего в </a:t>
            </a:r>
            <a:r>
              <a:rPr lang="ru-RU" sz="1600" b="1" dirty="0">
                <a:solidFill>
                  <a:srgbClr val="C00000"/>
                </a:solidFill>
              </a:rPr>
              <a:t>первичный ключ, не может быть </a:t>
            </a:r>
            <a:r>
              <a:rPr lang="ru-RU" sz="1600" b="1" dirty="0" smtClean="0">
                <a:solidFill>
                  <a:srgbClr val="C00000"/>
                </a:solidFill>
              </a:rPr>
              <a:t>неопределенным </a:t>
            </a:r>
            <a:r>
              <a:rPr lang="ru-RU" sz="1600" b="1" dirty="0">
                <a:solidFill>
                  <a:srgbClr val="C00000"/>
                </a:solidFill>
              </a:rPr>
              <a:t>(</a:t>
            </a:r>
            <a:r>
              <a:rPr lang="ru-RU" sz="1600" b="1" dirty="0" smtClean="0">
                <a:solidFill>
                  <a:srgbClr val="C00000"/>
                </a:solidFill>
              </a:rPr>
              <a:t>NULL)</a:t>
            </a:r>
            <a:r>
              <a:rPr lang="ru-RU" sz="1600" b="1" dirty="0" smtClean="0"/>
              <a:t>. 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06260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Целостность по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ссылкам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Проблему контроля того, чтобы база данных не включала никаких неверных </a:t>
            </a:r>
            <a:r>
              <a:rPr lang="ru-RU" sz="1600" b="1" dirty="0" smtClean="0"/>
              <a:t>значений внешних </a:t>
            </a:r>
            <a:r>
              <a:rPr lang="ru-RU" sz="1600" b="1" dirty="0"/>
              <a:t>ключей, называют </a:t>
            </a:r>
            <a:r>
              <a:rPr lang="ru-RU" sz="1600" b="1" dirty="0">
                <a:solidFill>
                  <a:srgbClr val="C00000"/>
                </a:solidFill>
              </a:rPr>
              <a:t>проблемой поддержания ссылочной целостности</a:t>
            </a:r>
            <a:r>
              <a:rPr lang="ru-RU" sz="1600" b="1" dirty="0"/>
              <a:t>. </a:t>
            </a:r>
            <a:r>
              <a:rPr lang="ru-RU" sz="1600" b="1" dirty="0" smtClean="0"/>
              <a:t>Ограничение</a:t>
            </a:r>
            <a:r>
              <a:rPr lang="ru-RU" sz="1600" b="1" dirty="0"/>
              <a:t>, </a:t>
            </a:r>
            <a:r>
              <a:rPr lang="ru-RU" sz="1600" b="1" dirty="0" smtClean="0"/>
              <a:t>в соответствии </a:t>
            </a:r>
            <a:r>
              <a:rPr lang="ru-RU" sz="1600" b="1" dirty="0"/>
              <a:t>с которым значения данного внешнего ключа должны </a:t>
            </a:r>
            <a:r>
              <a:rPr lang="ru-RU" sz="1600" b="1" dirty="0" smtClean="0"/>
              <a:t>отвечать значениям </a:t>
            </a:r>
            <a:r>
              <a:rPr lang="ru-RU" sz="1600" b="1" dirty="0"/>
              <a:t>соответствующих потенциальных ключей, называют </a:t>
            </a:r>
            <a:r>
              <a:rPr lang="ru-RU" sz="1600" b="1" dirty="0">
                <a:solidFill>
                  <a:srgbClr val="C00000"/>
                </a:solidFill>
              </a:rPr>
              <a:t>ссылочным </a:t>
            </a:r>
            <a:r>
              <a:rPr lang="ru-RU" sz="1600" b="1" dirty="0" smtClean="0">
                <a:solidFill>
                  <a:srgbClr val="C00000"/>
                </a:solidFill>
              </a:rPr>
              <a:t>ограничением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Ссы́лочная це́лостность (</a:t>
            </a:r>
            <a:r>
              <a:rPr lang="ru-RU" sz="1600" b="1" i="1" dirty="0">
                <a:solidFill>
                  <a:srgbClr val="C00000"/>
                </a:solidFill>
              </a:rPr>
              <a:t>referential integrity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— необходимое качество </a:t>
            </a:r>
            <a:r>
              <a:rPr lang="ru-RU" sz="1600" b="1" dirty="0" smtClean="0"/>
              <a:t>реляционной базы </a:t>
            </a:r>
            <a:r>
              <a:rPr lang="ru-RU" sz="1600" b="1" dirty="0"/>
              <a:t>данных, заключающееся в отсутствии в любом её отношении внешних ключей</a:t>
            </a:r>
            <a:r>
              <a:rPr lang="ru-RU" sz="1600" b="1" dirty="0" smtClean="0"/>
              <a:t>, ссылающихся </a:t>
            </a:r>
            <a:r>
              <a:rPr lang="ru-RU" sz="1600" b="1" dirty="0"/>
              <a:t>на несуществующие кортежи в этом или других отношениях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Пусть даны два отношения </a:t>
            </a:r>
            <a:r>
              <a:rPr lang="ru-RU" sz="1600" b="1" i="1" dirty="0"/>
              <a:t>A </a:t>
            </a:r>
            <a:r>
              <a:rPr lang="ru-RU" sz="1600" b="1" dirty="0"/>
              <a:t>и </a:t>
            </a:r>
            <a:r>
              <a:rPr lang="ru-RU" sz="1600" b="1" i="1" dirty="0"/>
              <a:t>B</a:t>
            </a:r>
            <a:r>
              <a:rPr lang="ru-RU" sz="1600" b="1" dirty="0"/>
              <a:t>, связанных внешним ключом. Первичный ключ </a:t>
            </a:r>
            <a:r>
              <a:rPr lang="ru-RU" sz="1600" b="1" dirty="0" smtClean="0"/>
              <a:t>отношения </a:t>
            </a:r>
            <a:r>
              <a:rPr lang="ru-RU" sz="1600" b="1" i="1" dirty="0"/>
              <a:t>B </a:t>
            </a:r>
            <a:r>
              <a:rPr lang="ru-RU" sz="1600" b="1" dirty="0"/>
              <a:t>— </a:t>
            </a:r>
            <a:r>
              <a:rPr lang="ru-RU" sz="1600" b="1" dirty="0">
                <a:solidFill>
                  <a:srgbClr val="C00000"/>
                </a:solidFill>
              </a:rPr>
              <a:t>поле</a:t>
            </a:r>
            <a:r>
              <a:rPr lang="ru-RU" sz="1600" b="1" dirty="0"/>
              <a:t> </a:t>
            </a:r>
            <a:r>
              <a:rPr lang="ru-RU" sz="1600" b="1" i="1" dirty="0" err="1">
                <a:solidFill>
                  <a:srgbClr val="C00000"/>
                </a:solidFill>
              </a:rPr>
              <a:t>B.key</a:t>
            </a:r>
            <a:r>
              <a:rPr lang="ru-RU" sz="1600" b="1" dirty="0"/>
              <a:t>. Внешний ключ отношения </a:t>
            </a:r>
            <a:r>
              <a:rPr lang="ru-RU" sz="1600" b="1" i="1" dirty="0"/>
              <a:t>A, </a:t>
            </a:r>
            <a:r>
              <a:rPr lang="ru-RU" sz="1600" b="1" dirty="0"/>
              <a:t>ссылающийся на </a:t>
            </a:r>
            <a:r>
              <a:rPr lang="ru-RU" sz="1600" b="1" i="1" dirty="0"/>
              <a:t>B </a:t>
            </a:r>
            <a:r>
              <a:rPr lang="ru-RU" sz="1600" b="1" dirty="0"/>
              <a:t>—</a:t>
            </a:r>
            <a:r>
              <a:rPr lang="ru-RU" sz="1600" b="1" dirty="0">
                <a:solidFill>
                  <a:srgbClr val="C00000"/>
                </a:solidFill>
              </a:rPr>
              <a:t> поле </a:t>
            </a:r>
            <a:r>
              <a:rPr lang="ru-RU" sz="1600" b="1" i="1" dirty="0" err="1">
                <a:solidFill>
                  <a:srgbClr val="C00000"/>
                </a:solidFill>
              </a:rPr>
              <a:t>A.b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Ссылочная целостность для двух отношений </a:t>
            </a:r>
            <a:r>
              <a:rPr lang="ru-RU" sz="1600" b="1" i="1" dirty="0">
                <a:solidFill>
                  <a:srgbClr val="C00000"/>
                </a:solidFill>
              </a:rPr>
              <a:t>A </a:t>
            </a:r>
            <a:r>
              <a:rPr lang="ru-RU" sz="1600" b="1" dirty="0">
                <a:solidFill>
                  <a:srgbClr val="C00000"/>
                </a:solidFill>
              </a:rPr>
              <a:t>и </a:t>
            </a:r>
            <a:r>
              <a:rPr lang="ru-RU" sz="1600" b="1" i="1" dirty="0">
                <a:solidFill>
                  <a:srgbClr val="C00000"/>
                </a:solidFill>
              </a:rPr>
              <a:t>B </a:t>
            </a:r>
            <a:r>
              <a:rPr lang="ru-RU" sz="1600" b="1" dirty="0"/>
              <a:t>имеет место тогда, когда </a:t>
            </a:r>
            <a:r>
              <a:rPr lang="ru-RU" sz="1600" b="1" dirty="0" smtClean="0"/>
              <a:t>выполняется </a:t>
            </a:r>
            <a:r>
              <a:rPr lang="ru-RU" sz="1600" b="1" dirty="0"/>
              <a:t>условие: для каждого кортежа отношения </a:t>
            </a:r>
            <a:r>
              <a:rPr lang="ru-RU" sz="1600" b="1" i="1" dirty="0"/>
              <a:t>A </a:t>
            </a:r>
            <a:r>
              <a:rPr lang="ru-RU" sz="1600" b="1" dirty="0"/>
              <a:t>существует соответствующий кортеж </a:t>
            </a:r>
            <a:r>
              <a:rPr lang="ru-RU" sz="1600" b="1" dirty="0" smtClean="0"/>
              <a:t>в отношении </a:t>
            </a:r>
            <a:r>
              <a:rPr lang="ru-RU" sz="1600" b="1" i="1" dirty="0"/>
              <a:t>B</a:t>
            </a:r>
            <a:r>
              <a:rPr lang="ru-RU" sz="1600" b="1" dirty="0"/>
              <a:t>, то есть кортеж, у которого (</a:t>
            </a:r>
            <a:r>
              <a:rPr lang="ru-RU" sz="1600" b="1" i="1" dirty="0" err="1"/>
              <a:t>B.key</a:t>
            </a:r>
            <a:r>
              <a:rPr lang="ru-RU" sz="1600" b="1" i="1" dirty="0"/>
              <a:t> </a:t>
            </a:r>
            <a:r>
              <a:rPr lang="ru-RU" sz="1600" b="1" dirty="0"/>
              <a:t>= </a:t>
            </a:r>
            <a:r>
              <a:rPr lang="ru-RU" sz="1600" b="1" i="1" dirty="0" err="1"/>
              <a:t>A.b</a:t>
            </a:r>
            <a:r>
              <a:rPr lang="ru-RU" sz="1600" b="1" dirty="0" smtClean="0"/>
              <a:t>).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Требование целостности по ссылкам (целостности внешнего ключа)</a:t>
            </a:r>
            <a:r>
              <a:rPr lang="ru-RU" sz="1600" b="1" dirty="0"/>
              <a:t> состоит в том, что для каждого значения внешнего ключа должен найтись кортеж с таким же значением первичного ключа, либо значение внешнего ключа должно быть полностью неопределенным (т. е. ни на что не указывать). 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448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Целостность по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ссылкам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Существуют три подхода, поддерживающих целостность по ссылкам при удалении </a:t>
            </a:r>
            <a:r>
              <a:rPr lang="ru-RU" sz="1600" b="1" dirty="0" smtClean="0"/>
              <a:t>данных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Запрет</a:t>
            </a:r>
            <a:r>
              <a:rPr lang="ru-RU" sz="1600" b="1" dirty="0">
                <a:solidFill>
                  <a:srgbClr val="C00000"/>
                </a:solidFill>
              </a:rPr>
              <a:t>.</a:t>
            </a:r>
            <a:r>
              <a:rPr lang="ru-RU" sz="1600" b="1" dirty="0"/>
              <a:t> Удаление кортежа, на который имеются ссылки, производить </a:t>
            </a:r>
            <a:r>
              <a:rPr lang="ru-RU" sz="1600" b="1" dirty="0" smtClean="0"/>
              <a:t>запрещается (</a:t>
            </a:r>
            <a:r>
              <a:rPr lang="ru-RU" sz="1600" b="1" dirty="0"/>
              <a:t>т. е. сначала нужно либо удалить ссылающиеся кортежи, либо </a:t>
            </a:r>
            <a:r>
              <a:rPr lang="ru-RU" sz="1600" b="1" dirty="0" smtClean="0"/>
              <a:t>соответствующим образом </a:t>
            </a:r>
            <a:r>
              <a:rPr lang="ru-RU" sz="1600" b="1" dirty="0"/>
              <a:t>изменить значения их внешнего ключа). При попытке удаления </a:t>
            </a:r>
            <a:r>
              <a:rPr lang="ru-RU" sz="1600" b="1" dirty="0" smtClean="0"/>
              <a:t>кортежа операция </a:t>
            </a:r>
            <a:r>
              <a:rPr lang="ru-RU" sz="1600" b="1" dirty="0"/>
              <a:t>блокируется и возвращается ошибка.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Обнуление </a:t>
            </a:r>
            <a:r>
              <a:rPr lang="ru-RU" sz="1600" b="1" dirty="0">
                <a:solidFill>
                  <a:srgbClr val="C00000"/>
                </a:solidFill>
              </a:rPr>
              <a:t>внешних ключей. </a:t>
            </a:r>
            <a:r>
              <a:rPr lang="ru-RU" sz="1600" b="1" dirty="0"/>
              <a:t>При удалении кортежа, на который имеются </a:t>
            </a:r>
            <a:r>
              <a:rPr lang="ru-RU" sz="1600" b="1" dirty="0" smtClean="0"/>
              <a:t>ссылки</a:t>
            </a:r>
            <a:r>
              <a:rPr lang="ru-RU" sz="1600" b="1" dirty="0"/>
              <a:t>, во всех ссылающихся кортежах значение внешнего ключа автоматически </a:t>
            </a:r>
            <a:r>
              <a:rPr lang="ru-RU" sz="1600" b="1" dirty="0" smtClean="0"/>
              <a:t>становится </a:t>
            </a:r>
            <a:r>
              <a:rPr lang="ru-RU" sz="1600" b="1" dirty="0"/>
              <a:t>полностью неопределенным (</a:t>
            </a:r>
            <a:r>
              <a:rPr lang="en-US" sz="1600" b="1" dirty="0"/>
              <a:t>NULL).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Каскадное </a:t>
            </a:r>
            <a:r>
              <a:rPr lang="ru-RU" sz="1600" b="1" dirty="0">
                <a:solidFill>
                  <a:srgbClr val="C00000"/>
                </a:solidFill>
              </a:rPr>
              <a:t>удаление. </a:t>
            </a:r>
            <a:r>
              <a:rPr lang="ru-RU" sz="1600" b="1" dirty="0"/>
              <a:t>При удалении кортежа из отношения, на которое </a:t>
            </a:r>
            <a:r>
              <a:rPr lang="ru-RU" sz="1600" b="1" dirty="0" smtClean="0"/>
              <a:t>ведет ссылка</a:t>
            </a:r>
            <a:r>
              <a:rPr lang="ru-RU" sz="1600" b="1" dirty="0"/>
              <a:t>, из ссылающегося отношения автоматически удаляются все </a:t>
            </a:r>
            <a:r>
              <a:rPr lang="ru-RU" sz="1600" b="1" dirty="0" smtClean="0"/>
              <a:t>ссылающиеся кортежи</a:t>
            </a:r>
            <a:r>
              <a:rPr lang="ru-RU" sz="1600" b="1" dirty="0"/>
              <a:t>. Если хотя бы для одной из ссылающихся записей это невозможно (</a:t>
            </a:r>
            <a:r>
              <a:rPr lang="ru-RU" sz="1600" b="1" dirty="0" smtClean="0"/>
              <a:t>например</a:t>
            </a:r>
            <a:r>
              <a:rPr lang="ru-RU" sz="1600" b="1" dirty="0"/>
              <a:t>, если поле внешнего ключа описано так, что его нельзя обнулять), то </a:t>
            </a:r>
            <a:r>
              <a:rPr lang="ru-RU" sz="1600" b="1" dirty="0" smtClean="0"/>
              <a:t>удаление запрещается.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/>
          </a:p>
          <a:p>
            <a:pPr algn="just"/>
            <a:r>
              <a:rPr lang="ru-RU" sz="1600" b="1" dirty="0"/>
              <a:t>В развитых реляционных СУБД обычно можно выбрать способ поддержания </a:t>
            </a:r>
            <a:r>
              <a:rPr lang="ru-RU" sz="1600" b="1" dirty="0" smtClean="0"/>
              <a:t>целостности </a:t>
            </a:r>
            <a:r>
              <a:rPr lang="ru-RU" sz="1600" b="1" dirty="0"/>
              <a:t>по ссылкам для каждого случая определения внешнего ключа. Конечно, для </a:t>
            </a:r>
            <a:r>
              <a:rPr lang="ru-RU" sz="1600" b="1" dirty="0" smtClean="0"/>
              <a:t>принятия </a:t>
            </a:r>
            <a:r>
              <a:rPr lang="ru-RU" sz="1600" b="1" dirty="0"/>
              <a:t>такого решения необходимо анализировать требования конкретной прикладной </a:t>
            </a:r>
            <a:r>
              <a:rPr lang="ru-RU" sz="1600" b="1" dirty="0" smtClean="0"/>
              <a:t>области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1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60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87021" y="2990137"/>
            <a:ext cx="533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РЕЛЯЦИОННАЯ АЛГЕБРА</a:t>
            </a:r>
          </a:p>
        </p:txBody>
      </p:sp>
    </p:spTree>
    <p:extLst>
      <p:ext uri="{BB962C8B-B14F-4D97-AF65-F5344CB8AC3E}">
        <p14:creationId xmlns:p14="http://schemas.microsoft.com/office/powerpoint/2010/main" val="252792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Файлы и потоки.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</a:rPr>
              <a:t>6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Состав файла: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обязательный </a:t>
            </a:r>
            <a:r>
              <a:rPr lang="ru-RU" sz="1600" b="1" dirty="0">
                <a:solidFill>
                  <a:srgbClr val="C00000"/>
                </a:solidFill>
              </a:rPr>
              <a:t>элемент - запись в MFT</a:t>
            </a:r>
            <a:r>
              <a:rPr lang="ru-RU" sz="1600" b="1" dirty="0"/>
              <a:t>, </a:t>
            </a:r>
            <a:r>
              <a:rPr lang="ru-RU" sz="1600" b="1" dirty="0" smtClean="0"/>
              <a:t>все </a:t>
            </a:r>
            <a:r>
              <a:rPr lang="ru-RU" sz="1600" b="1" dirty="0"/>
              <a:t>файлы диска упоминаются в MFT </a:t>
            </a:r>
            <a:r>
              <a:rPr lang="ru-RU" sz="1600" b="1" dirty="0" smtClean="0"/>
              <a:t>(имя </a:t>
            </a:r>
            <a:r>
              <a:rPr lang="ru-RU" sz="1600" b="1" dirty="0"/>
              <a:t>файла, размер, положение на диске отдельных фрагментов, и т.д.). Если для информации не хватает одной записи MFT, то используются несколько, причем не обязательно подряд</a:t>
            </a:r>
            <a:r>
              <a:rPr lang="ru-RU" sz="1600" b="1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опциональный </a:t>
            </a:r>
            <a:r>
              <a:rPr lang="ru-RU" sz="1600" b="1" dirty="0">
                <a:solidFill>
                  <a:srgbClr val="C00000"/>
                </a:solidFill>
              </a:rPr>
              <a:t>элемент - потоки данных файла</a:t>
            </a:r>
            <a:r>
              <a:rPr lang="ru-RU" sz="1600" b="1" dirty="0"/>
              <a:t>. Каждый файл на NTFS, в общем-то, имеет несколько абстрактное строение - у него нет как таковых данных, а есть </a:t>
            </a:r>
            <a:r>
              <a:rPr lang="ru-RU" sz="1600" b="1" dirty="0">
                <a:solidFill>
                  <a:srgbClr val="C00000"/>
                </a:solidFill>
              </a:rPr>
              <a:t>потоки (streams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Потоки делятся на:</a:t>
            </a:r>
            <a:r>
              <a:rPr lang="ru-RU" sz="1600" b="1" dirty="0"/>
              <a:t>	</a:t>
            </a:r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основной поток </a:t>
            </a:r>
            <a:r>
              <a:rPr lang="ru-RU" sz="1600" b="1" dirty="0" smtClean="0"/>
              <a:t>– данные файла.</a:t>
            </a:r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дополнительные потоки </a:t>
            </a:r>
            <a:r>
              <a:rPr lang="ru-RU" sz="1600" b="1" dirty="0" smtClean="0"/>
              <a:t>– атрибуты файла.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48" y="3068952"/>
            <a:ext cx="3924300" cy="28384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1424" y="4109640"/>
            <a:ext cx="46576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Имя </a:t>
            </a:r>
            <a:r>
              <a:rPr lang="ru-RU" sz="1600" b="1" dirty="0"/>
              <a:t>файла может содержать любые символы, включая полый набор национальных алфавитов, так как данные представлены в Unicode - 16-битном представлении, которое дает 65535 разных символов. </a:t>
            </a:r>
            <a:r>
              <a:rPr lang="ru-RU" sz="1600" b="1" dirty="0">
                <a:solidFill>
                  <a:srgbClr val="C00000"/>
                </a:solidFill>
              </a:rPr>
              <a:t>Максимальная длина имени файла - 255 символов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96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Понятие реляционной алгебры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61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8088" y="1257288"/>
            <a:ext cx="87773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Императивный язык для работы с отношениями</a:t>
            </a:r>
            <a:r>
              <a:rPr lang="ru-RU" sz="1600" dirty="0"/>
              <a:t> </a:t>
            </a:r>
            <a:r>
              <a:rPr lang="ru-RU" sz="1600" b="1" dirty="0" smtClean="0"/>
              <a:t>(указывает как именно получить требуемый результат).</a:t>
            </a:r>
          </a:p>
          <a:p>
            <a:endParaRPr lang="ru-RU" sz="1600" b="1" dirty="0"/>
          </a:p>
          <a:p>
            <a:pPr algn="just"/>
            <a:r>
              <a:rPr lang="ru-RU" sz="1600" b="1" dirty="0"/>
              <a:t>Основная идея реляционной алгебры состоит в том, что коль скоро отношения являются множествами, то средства манипулирования отношениями могут базироваться на традиционных </a:t>
            </a:r>
            <a:r>
              <a:rPr lang="ru-RU" sz="1600" b="1" dirty="0">
                <a:solidFill>
                  <a:srgbClr val="C00000"/>
                </a:solidFill>
              </a:rPr>
              <a:t>теоретико-множественных операциях</a:t>
            </a:r>
            <a:r>
              <a:rPr lang="ru-RU" sz="1600" b="1" dirty="0"/>
              <a:t>, дополненных некоторыми специальными операциями, специфичными для баз данных. 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Особенности реляционной алгебры: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 </a:t>
            </a:r>
            <a:r>
              <a:rPr lang="ru-RU" sz="1600" b="1" dirty="0" smtClean="0"/>
              <a:t>    </a:t>
            </a:r>
            <a:r>
              <a:rPr lang="ru-RU" sz="1600" b="1" dirty="0" smtClean="0">
                <a:solidFill>
                  <a:srgbClr val="C00000"/>
                </a:solidFill>
              </a:rPr>
              <a:t>Множество</a:t>
            </a:r>
            <a:r>
              <a:rPr lang="ru-RU" sz="1600" b="1" dirty="0" smtClean="0"/>
              <a:t> (носитель)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     </a:t>
            </a:r>
            <a:r>
              <a:rPr lang="ru-RU" sz="1600" b="1" dirty="0" smtClean="0">
                <a:solidFill>
                  <a:srgbClr val="C00000"/>
                </a:solidFill>
              </a:rPr>
              <a:t>Набор операций </a:t>
            </a:r>
            <a:r>
              <a:rPr lang="ru-RU" sz="1600" b="1" dirty="0" smtClean="0"/>
              <a:t>(</a:t>
            </a:r>
            <a:r>
              <a:rPr lang="ru-RU" sz="1600" b="1" dirty="0"/>
              <a:t>объединения </a:t>
            </a:r>
            <a:r>
              <a:rPr lang="ru-RU" sz="1600" b="1" dirty="0" smtClean="0"/>
              <a:t>отношений, пересечения отношений, взятия </a:t>
            </a:r>
            <a:r>
              <a:rPr lang="ru-RU" sz="1600" b="1" dirty="0"/>
              <a:t>разности </a:t>
            </a:r>
            <a:r>
              <a:rPr lang="ru-RU" sz="1600" b="1" dirty="0" smtClean="0"/>
              <a:t>отношений, прямого </a:t>
            </a:r>
            <a:r>
              <a:rPr lang="ru-RU" sz="1600" b="1" dirty="0"/>
              <a:t>произведения </a:t>
            </a:r>
            <a:r>
              <a:rPr lang="ru-RU" sz="1600" b="1" dirty="0" smtClean="0"/>
              <a:t>отношений и т.д</a:t>
            </a:r>
            <a:r>
              <a:rPr lang="ru-RU" sz="1600" dirty="0" smtClean="0"/>
              <a:t>.</a:t>
            </a:r>
            <a:r>
              <a:rPr lang="ru-RU" sz="1600" b="1" dirty="0" smtClean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     </a:t>
            </a:r>
            <a:r>
              <a:rPr lang="ru-RU" sz="1600" b="1" dirty="0" smtClean="0">
                <a:solidFill>
                  <a:srgbClr val="C00000"/>
                </a:solidFill>
              </a:rPr>
              <a:t>Операции замкнуты </a:t>
            </a:r>
            <a:r>
              <a:rPr lang="ru-RU" sz="1600" b="1" dirty="0" smtClean="0"/>
              <a:t>(</a:t>
            </a:r>
            <a:r>
              <a:rPr lang="ru-RU" sz="1600" b="1" dirty="0"/>
              <a:t>каждая операция должна производить отношение в полном смысле, т.е. оно должно обладать и телом, и заголовком</a:t>
            </a:r>
            <a:r>
              <a:rPr lang="ru-RU" sz="1600" b="1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5707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Выражения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62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38088" y="1257288"/>
                <a:ext cx="8777336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/>
                  <a:t>Операции</a:t>
                </a:r>
              </a:p>
              <a:p>
                <a:r>
                  <a:rPr lang="ru-RU" sz="16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𝑨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𝑹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1600" b="1" dirty="0" smtClean="0"/>
              </a:p>
              <a:p>
                <a:r>
                  <a:rPr lang="en-US" sz="16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⋈</m:t>
                    </m:r>
                    <m:sSub>
                      <m:sSubPr>
                        <m:ctrlPr>
                          <a:rPr lang="en-US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en-US" sz="1600" b="1" dirty="0" smtClean="0"/>
              </a:p>
              <a:p>
                <a:r>
                  <a:rPr lang="en-US" sz="1600" b="1" dirty="0"/>
                  <a:t>	</a:t>
                </a:r>
                <a:r>
                  <a:rPr lang="en-US" sz="1600" b="1" dirty="0" smtClean="0"/>
                  <a:t>…</a:t>
                </a:r>
              </a:p>
              <a:p>
                <a:endParaRPr lang="en-US" sz="1600" b="1" dirty="0"/>
              </a:p>
              <a:p>
                <a:r>
                  <a:rPr lang="ru-RU" sz="1600" b="1" dirty="0" smtClean="0"/>
                  <a:t>Замкнутость реляционной алгебры</a:t>
                </a:r>
              </a:p>
              <a:p>
                <a:r>
                  <a:rPr lang="ru-RU" sz="1600" b="1" dirty="0"/>
                  <a:t>	</a:t>
                </a:r>
                <a:r>
                  <a:rPr lang="ru-RU" sz="1600" b="1" dirty="0" smtClean="0"/>
                  <a:t>Операции преобразуют отношения в отношения</a:t>
                </a:r>
              </a:p>
              <a:p>
                <a:r>
                  <a:rPr lang="ru-RU" sz="1600" b="1" dirty="0"/>
                  <a:t>	</a:t>
                </a:r>
                <a:r>
                  <a:rPr lang="ru-RU" sz="1600" b="1" dirty="0" smtClean="0"/>
                  <a:t>Операции можно комбинировать</a:t>
                </a:r>
              </a:p>
              <a:p>
                <a:endParaRPr lang="ru-RU" sz="1600" b="1" dirty="0"/>
              </a:p>
              <a:p>
                <a:r>
                  <a:rPr lang="ru-RU" sz="1600" b="1" dirty="0" smtClean="0"/>
                  <a:t>Пример выражения</a:t>
                </a:r>
              </a:p>
              <a:p>
                <a:r>
                  <a:rPr lang="ru-RU" sz="16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𝑨</m:t>
                        </m:r>
                      </m:sub>
                    </m:sSub>
                    <m:r>
                      <a:rPr lang="en-US" sz="1600" b="1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ru-RU" sz="1600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⋈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𝑩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US" sz="1600" b="1" i="1">
                        <a:latin typeface="Cambria Math"/>
                        <a:ea typeface="Cambria Math"/>
                      </a:rPr>
                      <m:t>)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⋈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8" y="1257288"/>
                <a:ext cx="8777336" cy="2800767"/>
              </a:xfrm>
              <a:prstGeom prst="rect">
                <a:avLst/>
              </a:prstGeom>
              <a:blipFill rotWithShape="1">
                <a:blip r:embed="rId5"/>
                <a:stretch>
                  <a:fillRect l="-417" t="-652" b="-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21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63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8088" y="1257288"/>
            <a:ext cx="8777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Отношение</a:t>
            </a:r>
          </a:p>
          <a:p>
            <a:r>
              <a:rPr lang="ru-RU" sz="1600" b="1" dirty="0"/>
              <a:t>	</a:t>
            </a:r>
            <a:r>
              <a:rPr lang="ru-RU" sz="1600" b="1" dirty="0" smtClean="0"/>
              <a:t>Заголовок</a:t>
            </a:r>
          </a:p>
          <a:p>
            <a:r>
              <a:rPr lang="ru-RU" sz="1600" b="1" dirty="0"/>
              <a:t>	</a:t>
            </a:r>
            <a:r>
              <a:rPr lang="ru-RU" sz="1600" b="1" dirty="0" smtClean="0"/>
              <a:t>Тело</a:t>
            </a:r>
          </a:p>
          <a:p>
            <a:endParaRPr lang="ru-RU" sz="1600" b="1" dirty="0"/>
          </a:p>
          <a:p>
            <a:r>
              <a:rPr lang="ru-RU" sz="1600" b="1" dirty="0" smtClean="0"/>
              <a:t>Операция</a:t>
            </a:r>
          </a:p>
          <a:p>
            <a:r>
              <a:rPr lang="ru-RU" sz="1600" b="1" dirty="0"/>
              <a:t>	</a:t>
            </a:r>
            <a:r>
              <a:rPr lang="ru-RU" sz="1600" b="1" dirty="0" smtClean="0"/>
              <a:t>Правило построения заголовка</a:t>
            </a:r>
          </a:p>
          <a:p>
            <a:r>
              <a:rPr lang="ru-RU" sz="1600" b="1" dirty="0"/>
              <a:t>	</a:t>
            </a:r>
            <a:r>
              <a:rPr lang="ru-RU" sz="1600" b="1" dirty="0" smtClean="0"/>
              <a:t>Правило построения тела</a:t>
            </a:r>
          </a:p>
          <a:p>
            <a:endParaRPr lang="ru-RU" sz="1600" b="1" dirty="0"/>
          </a:p>
          <a:p>
            <a:r>
              <a:rPr lang="ru-RU" sz="1600" b="1" dirty="0"/>
              <a:t>	</a:t>
            </a:r>
            <a:endParaRPr lang="en-US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67" y="1585134"/>
            <a:ext cx="2086306" cy="107253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81" y="2928771"/>
            <a:ext cx="2117792" cy="12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Унарные операции: проекция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64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38088" y="1257288"/>
                <a:ext cx="8777336" cy="4546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ru-RU" sz="1600" b="1" i="1">
                            <a:latin typeface="Cambria Math"/>
                            <a:ea typeface="Cambria Math"/>
                          </a:rPr>
                          <m:t>𝝅</m:t>
                        </m:r>
                        <m:r>
                          <m:rPr>
                            <m:nor/>
                          </m:rPr>
                          <a:rPr lang="ru-RU" sz="1600" b="1" dirty="0"/>
                          <m:t> </m:t>
                        </m:r>
                      </m:e>
                      <m:sub>
                        <m:sSub>
                          <m:sSubPr>
                            <m:ctrlPr>
                              <a:rPr lang="ru-RU" sz="1600" b="1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600" b="1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ru-RU" sz="1600" b="1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sz="16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sub>
                        </m:sSub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600" b="1" dirty="0" smtClean="0"/>
                  <a:t>- </a:t>
                </a:r>
                <a:r>
                  <a:rPr lang="ru-RU" sz="1600" b="1" dirty="0" smtClean="0"/>
                  <a:t>проекция на атрибуты </a:t>
                </a:r>
                <a:r>
                  <a:rPr lang="en-US" sz="1600" b="1" dirty="0" smtClean="0"/>
                  <a:t>a</a:t>
                </a:r>
                <a:r>
                  <a:rPr lang="en-US" sz="1600" b="1" baseline="-25000" dirty="0" smtClean="0"/>
                  <a:t>1</a:t>
                </a:r>
                <a:r>
                  <a:rPr lang="en-US" sz="1600" b="1" dirty="0" smtClean="0"/>
                  <a:t>, a</a:t>
                </a:r>
                <a:r>
                  <a:rPr lang="en-US" sz="1600" b="1" baseline="-25000" dirty="0" smtClean="0"/>
                  <a:t>2</a:t>
                </a:r>
                <a:r>
                  <a:rPr lang="en-US" sz="1600" b="1" dirty="0" smtClean="0"/>
                  <a:t>, …, a</a:t>
                </a:r>
                <a:r>
                  <a:rPr lang="en-US" sz="1600" b="1" baseline="-25000" dirty="0" smtClean="0"/>
                  <a:t>n</a:t>
                </a:r>
                <a:r>
                  <a:rPr lang="ru-RU" sz="1600" b="1" dirty="0" smtClean="0"/>
                  <a:t>.</a:t>
                </a:r>
              </a:p>
              <a:p>
                <a:endParaRPr lang="ru-RU" sz="1600" b="1" dirty="0" smtClean="0"/>
              </a:p>
              <a:p>
                <a:r>
                  <a:rPr lang="ru-RU" sz="1600" b="1" dirty="0" smtClean="0"/>
                  <a:t>Заголовок – пересечение заголовка с</a:t>
                </a:r>
                <a:r>
                  <a:rPr lang="en-US" sz="1600" b="1" dirty="0" smtClean="0"/>
                  <a:t>{</a:t>
                </a:r>
                <a:r>
                  <a:rPr lang="en-US" sz="1600" b="1" dirty="0"/>
                  <a:t>a</a:t>
                </a:r>
                <a:r>
                  <a:rPr lang="en-US" sz="1600" b="1" baseline="-25000" dirty="0"/>
                  <a:t>1</a:t>
                </a:r>
                <a:r>
                  <a:rPr lang="en-US" sz="1600" b="1" dirty="0"/>
                  <a:t>, a</a:t>
                </a:r>
                <a:r>
                  <a:rPr lang="en-US" sz="1600" b="1" baseline="-25000" dirty="0"/>
                  <a:t>2</a:t>
                </a:r>
                <a:r>
                  <a:rPr lang="en-US" sz="1600" b="1" dirty="0"/>
                  <a:t>, …, a</a:t>
                </a:r>
                <a:r>
                  <a:rPr lang="en-US" sz="1600" b="1" baseline="-25000" dirty="0"/>
                  <a:t>n</a:t>
                </a:r>
                <a:r>
                  <a:rPr lang="en-US" sz="1600" b="1" dirty="0" smtClean="0"/>
                  <a:t>}.</a:t>
                </a:r>
              </a:p>
              <a:p>
                <a:r>
                  <a:rPr lang="ru-RU" sz="1600" b="1" dirty="0" smtClean="0"/>
                  <a:t>Тело – пересечение кортежей </a:t>
                </a:r>
                <a:r>
                  <a:rPr lang="en-US" sz="1600" b="1" dirty="0" smtClean="0"/>
                  <a:t> </a:t>
                </a:r>
                <a:r>
                  <a:rPr lang="ru-RU" sz="1600" b="1" dirty="0"/>
                  <a:t>с</a:t>
                </a:r>
                <a:r>
                  <a:rPr lang="en-US" sz="1600" b="1" dirty="0"/>
                  <a:t>{a</a:t>
                </a:r>
                <a:r>
                  <a:rPr lang="en-US" sz="1600" b="1" baseline="-25000" dirty="0"/>
                  <a:t>1</a:t>
                </a:r>
                <a:r>
                  <a:rPr lang="en-US" sz="1600" b="1" dirty="0"/>
                  <a:t>, a</a:t>
                </a:r>
                <a:r>
                  <a:rPr lang="en-US" sz="1600" b="1" baseline="-25000" dirty="0"/>
                  <a:t>2</a:t>
                </a:r>
                <a:r>
                  <a:rPr lang="en-US" sz="1600" b="1" dirty="0"/>
                  <a:t>, …, a</a:t>
                </a:r>
                <a:r>
                  <a:rPr lang="en-US" sz="1600" b="1" baseline="-25000" dirty="0"/>
                  <a:t>n</a:t>
                </a:r>
                <a:r>
                  <a:rPr lang="en-US" sz="1600" b="1" dirty="0" smtClean="0"/>
                  <a:t>}.</a:t>
                </a:r>
                <a:endParaRPr lang="ru-RU" sz="1600" b="1" dirty="0" smtClean="0"/>
              </a:p>
              <a:p>
                <a:endParaRPr lang="ru-RU" sz="1600" b="1" dirty="0" smtClean="0"/>
              </a:p>
              <a:p>
                <a:endParaRPr lang="ru-RU" sz="1600" b="1" dirty="0"/>
              </a:p>
              <a:p>
                <a:endParaRPr lang="ru-RU" sz="1600" b="1" dirty="0" smtClean="0"/>
              </a:p>
              <a:p>
                <a:endParaRPr lang="ru-RU" sz="1600" b="1" dirty="0"/>
              </a:p>
              <a:p>
                <a:endParaRPr lang="ru-RU" sz="1600" b="1" dirty="0" smtClean="0"/>
              </a:p>
              <a:p>
                <a:endParaRPr lang="ru-RU" sz="1600" b="1" dirty="0"/>
              </a:p>
              <a:p>
                <a:endParaRPr lang="ru-RU" sz="1600" b="1" dirty="0" smtClean="0"/>
              </a:p>
              <a:p>
                <a:endParaRPr lang="ru-RU" sz="1600" b="1" dirty="0"/>
              </a:p>
              <a:p>
                <a:endParaRPr lang="ru-RU" sz="1600" b="1" dirty="0" smtClean="0"/>
              </a:p>
              <a:p>
                <a:endParaRPr lang="ru-RU" sz="1600" b="1" dirty="0"/>
              </a:p>
              <a:p>
                <a:pPr algn="just"/>
                <a:r>
                  <a:rPr lang="ru-RU" sz="1600" b="1" dirty="0">
                    <a:solidFill>
                      <a:srgbClr val="C00000"/>
                    </a:solidFill>
                  </a:rPr>
                  <a:t>Проекция</a:t>
                </a:r>
                <a:r>
                  <a:rPr lang="ru-RU" sz="1600" b="1" dirty="0"/>
                  <a:t> является операцией, при которой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из отношения выделяются атрибуты только из указанных доменов</a:t>
                </a:r>
                <a:r>
                  <a:rPr lang="ru-RU" sz="1600" b="1" dirty="0"/>
                  <a:t>, то есть из таблицы выбираются только нужные столбцы, при этом, если получится несколько одинаковых кортежей, то в результирующем отношении остается только по одному экземпляру подобного кортежа</a:t>
                </a:r>
                <a:r>
                  <a:rPr lang="ru-RU" sz="1600" b="1" dirty="0" smtClean="0"/>
                  <a:t>.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8" y="1257288"/>
                <a:ext cx="8777336" cy="4546437"/>
              </a:xfrm>
              <a:prstGeom prst="rect">
                <a:avLst/>
              </a:prstGeom>
              <a:blipFill rotWithShape="1">
                <a:blip r:embed="rId5"/>
                <a:stretch>
                  <a:fillRect l="-417" t="-268" r="-347" b="-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8" y="2693063"/>
            <a:ext cx="3290307" cy="167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8" y="2768788"/>
            <a:ext cx="2599993" cy="15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Унарные операции: проекция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65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601604" y="1385813"/>
                <a:ext cx="2633672" cy="34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m:rPr>
                              <m:nor/>
                            </m:rPr>
                            <a:rPr lang="ru-RU" sz="1600" b="1" dirty="0"/>
                            <m:t> 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𝑭𝒊𝒓𝒔𝒕𝑵𝒂𝒎𝒆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𝑳𝒂𝒔𝒕𝑵𝒂𝒎𝒆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604" y="1385813"/>
                <a:ext cx="2633672" cy="3493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19945" y="1380218"/>
            <a:ext cx="126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Пример 1</a:t>
            </a:r>
            <a:endParaRPr lang="ru-RU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9" y="1988808"/>
            <a:ext cx="6038850" cy="1685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088" y="3879060"/>
            <a:ext cx="126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Пример </a:t>
            </a:r>
            <a:r>
              <a:rPr lang="en-US" sz="1600" b="1" dirty="0" smtClean="0"/>
              <a:t>2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1601604" y="3879060"/>
                <a:ext cx="2633672" cy="34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m:rPr>
                              <m:nor/>
                            </m:rPr>
                            <a:rPr lang="ru-RU" sz="1600" b="1" dirty="0"/>
                            <m:t> 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𝑭𝒊𝒓𝒔𝒕𝑵𝒂𝒎𝒆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604" y="3879060"/>
                <a:ext cx="2633672" cy="34932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9" y="4509144"/>
            <a:ext cx="48768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3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3188" y="1347775"/>
            <a:ext cx="8686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№5.</a:t>
            </a:r>
          </a:p>
          <a:p>
            <a:pPr algn="just"/>
            <a:r>
              <a:rPr lang="ru-RU" sz="1600" b="1" dirty="0" smtClean="0"/>
              <a:t> Ниже представлено отношение </a:t>
            </a:r>
            <a:r>
              <a:rPr lang="en-US" sz="1600" b="1" dirty="0" smtClean="0"/>
              <a:t>STAFF</a:t>
            </a:r>
            <a:r>
              <a:rPr lang="ru-RU" sz="1600" b="1" dirty="0" smtClean="0"/>
              <a:t>. К отношению применяется операция проекции</a:t>
            </a:r>
            <a:r>
              <a:rPr lang="ru-RU" sz="1600" b="1" dirty="0"/>
              <a:t>: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π</a:t>
            </a:r>
            <a:r>
              <a:rPr lang="ru-RU" sz="1600" b="1" baseline="-25000" dirty="0" smtClean="0"/>
              <a:t>(</a:t>
            </a:r>
            <a:r>
              <a:rPr lang="en-US" sz="1600" b="1" baseline="-25000" dirty="0" smtClean="0"/>
              <a:t>FIRSTNAME</a:t>
            </a:r>
            <a:r>
              <a:rPr lang="ru-RU" sz="1600" b="1" baseline="-25000" dirty="0" smtClean="0"/>
              <a:t>, </a:t>
            </a:r>
            <a:r>
              <a:rPr lang="en-US" sz="1600" b="1" baseline="-25000" dirty="0" smtClean="0"/>
              <a:t>DEPARTAMENT</a:t>
            </a:r>
            <a:r>
              <a:rPr lang="ru-RU" sz="1600" b="1" baseline="-25000" dirty="0" smtClean="0"/>
              <a:t>) </a:t>
            </a:r>
            <a:r>
              <a:rPr lang="en-US" sz="1600" b="1" dirty="0" smtClean="0"/>
              <a:t>STAFF</a:t>
            </a:r>
            <a:r>
              <a:rPr lang="ru-RU" sz="1600" b="1" dirty="0" smtClean="0"/>
              <a:t>. Каким будет результат операции проекции?</a:t>
            </a:r>
            <a:endParaRPr lang="ru-RU" sz="1600" b="1" dirty="0"/>
          </a:p>
          <a:p>
            <a:pPr algn="just"/>
            <a:endParaRPr lang="ru-RU" sz="1600" b="1" dirty="0"/>
          </a:p>
        </p:txBody>
      </p:sp>
      <p:pic>
        <p:nvPicPr>
          <p:cNvPr id="1028" name="Picture 4" descr="http://docs.yworks.com/yfilesajax/yfiles-for-java/tutorial/doc/getData/figures/employees1-table_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8" y="2424993"/>
            <a:ext cx="8771664" cy="27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1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Унарные операции: фильтрация (выборка)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67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38088" y="1257288"/>
                <a:ext cx="877733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/>
                            <a:ea typeface="Cambria Math"/>
                          </a:rPr>
                          <m:t>𝝈</m:t>
                        </m:r>
                        <m:r>
                          <m:rPr>
                            <m:nor/>
                          </m:rPr>
                          <a:rPr lang="ru-RU" sz="1600" b="1" dirty="0"/>
                          <m:t> 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𝒄𝒐𝒏𝒅𝒊𝒕𝒊𝒐𝒏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600" b="1" dirty="0" smtClean="0"/>
                  <a:t>- </a:t>
                </a:r>
                <a:r>
                  <a:rPr lang="ru-RU" sz="1600" b="1" dirty="0" smtClean="0"/>
                  <a:t>фильтрация по условию.</a:t>
                </a:r>
              </a:p>
              <a:p>
                <a:endParaRPr lang="ru-RU" sz="1600" b="1" dirty="0" smtClean="0"/>
              </a:p>
              <a:p>
                <a:r>
                  <a:rPr lang="ru-RU" sz="1600" b="1" dirty="0" smtClean="0"/>
                  <a:t>Заголовок – сохраняется.</a:t>
                </a:r>
                <a:endParaRPr lang="en-US" sz="1600" b="1" dirty="0" smtClean="0"/>
              </a:p>
              <a:p>
                <a:r>
                  <a:rPr lang="ru-RU" sz="1600" b="1" dirty="0" smtClean="0"/>
                  <a:t>Тело – кортежи, удовлетворяющие условию.</a:t>
                </a:r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8" y="1257288"/>
                <a:ext cx="8777336" cy="1323439"/>
              </a:xfrm>
              <a:prstGeom prst="rect">
                <a:avLst/>
              </a:prstGeom>
              <a:blipFill rotWithShape="1">
                <a:blip r:embed="rId5"/>
                <a:stretch>
                  <a:fillRect l="-417" t="-13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8" y="2356628"/>
            <a:ext cx="3861455" cy="1968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59858" y="4554453"/>
            <a:ext cx="87555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Выборка</a:t>
            </a:r>
            <a:r>
              <a:rPr lang="ru-RU" sz="1600" b="1" dirty="0"/>
              <a:t> - это операция, которая </a:t>
            </a:r>
            <a:r>
              <a:rPr lang="ru-RU" sz="1600" b="1" dirty="0">
                <a:solidFill>
                  <a:srgbClr val="C00000"/>
                </a:solidFill>
              </a:rPr>
              <a:t>выделяет множество строк в таблице, удовлетворяющих заданным условиям</a:t>
            </a:r>
            <a:r>
              <a:rPr lang="ru-RU" sz="1600" b="1" dirty="0"/>
              <a:t>. Условием может быть любое логическое выражение.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63" y="2624466"/>
            <a:ext cx="278635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Унарные операции: </a:t>
            </a:r>
            <a:r>
              <a:rPr lang="ru-RU" sz="1600" b="1" dirty="0">
                <a:solidFill>
                  <a:schemeClr val="bg1"/>
                </a:solidFill>
              </a:rPr>
              <a:t>фильтрация (выборка)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68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2395528" y="1544109"/>
                <a:ext cx="2633672" cy="34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sz="1600" b="1" i="1" smtClean="0">
                              <a:latin typeface="Cambria Math"/>
                              <a:ea typeface="Cambria Math"/>
                            </a:rPr>
                            <m:t>𝝈</m:t>
                          </m:r>
                          <m:r>
                            <m:rPr>
                              <m:nor/>
                            </m:rPr>
                            <a:rPr lang="ru-RU" sz="1600" b="1" dirty="0"/>
                            <m:t> 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𝑰𝒅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&gt;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528" y="1544109"/>
                <a:ext cx="2633672" cy="3493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19945" y="1380218"/>
            <a:ext cx="126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Пример 1</a:t>
            </a:r>
            <a:endParaRPr lang="ru-RU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1158" y="3879060"/>
            <a:ext cx="126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Пример </a:t>
            </a:r>
            <a:r>
              <a:rPr lang="en-US" sz="1600" b="1" dirty="0" smtClean="0"/>
              <a:t>2</a:t>
            </a:r>
            <a:endParaRPr lang="ru-RU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388388" y="4069806"/>
                <a:ext cx="2633672" cy="359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sz="1600" b="1" i="1" smtClean="0">
                              <a:latin typeface="Cambria Math"/>
                              <a:ea typeface="Cambria Math"/>
                            </a:rPr>
                            <m:t>𝝈</m:t>
                          </m:r>
                          <m:r>
                            <m:rPr>
                              <m:nor/>
                            </m:rPr>
                            <a:rPr lang="ru-RU" sz="1600" b="1" dirty="0"/>
                            <m:t> 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𝑰𝒅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&gt;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nary>
                            <m:naryPr>
                              <m:chr m:val="⋀"/>
                              <m:subHide m:val="on"/>
                              <m:supHide m:val="on"/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𝑭𝒊𝒓𝒔𝒕𝑵𝒂𝒎𝒆</m:t>
                              </m:r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=Иван</m:t>
                              </m:r>
                            </m:e>
                          </m:nary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388" y="4069806"/>
                <a:ext cx="2633672" cy="359778"/>
              </a:xfrm>
              <a:prstGeom prst="rect">
                <a:avLst/>
              </a:prstGeom>
              <a:blipFill rotWithShape="1">
                <a:blip r:embed="rId6"/>
                <a:stretch>
                  <a:fillRect t="-25424" b="-898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2" y="2078820"/>
            <a:ext cx="6000750" cy="1590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82" y="4507399"/>
            <a:ext cx="5981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Унарные операции: </a:t>
            </a:r>
            <a:r>
              <a:rPr lang="ru-RU" sz="1600" b="1" dirty="0">
                <a:solidFill>
                  <a:schemeClr val="bg1"/>
                </a:solidFill>
              </a:rPr>
              <a:t>фильтрация (выборка)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69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428235" y="1554127"/>
                <a:ext cx="2633672" cy="3618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sz="1600" b="1" i="1" smtClean="0">
                              <a:latin typeface="Cambria Math"/>
                              <a:ea typeface="Cambria Math"/>
                            </a:rPr>
                            <m:t>𝝈</m:t>
                          </m:r>
                          <m:r>
                            <m:rPr>
                              <m:nor/>
                            </m:rPr>
                            <a:rPr lang="ru-RU" sz="1600" b="1" dirty="0"/>
                            <m:t> 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𝒍𝒆𝒏𝒈𝒕𝒉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𝑭𝒊𝒓𝒔𝒕𝑵𝒂𝒎𝒆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 ≥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𝒍𝒆𝒏𝒈𝒕𝒉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 (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𝑳𝒂𝒔𝒕𝑵𝒂𝒎𝒆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235" y="1554127"/>
                <a:ext cx="2633672" cy="361894"/>
              </a:xfrm>
              <a:prstGeom prst="rect">
                <a:avLst/>
              </a:prstGeom>
              <a:blipFill rotWithShape="1">
                <a:blip r:embed="rId5"/>
                <a:stretch>
                  <a:fillRect r="-32176" b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19945" y="1380218"/>
            <a:ext cx="126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Пример 3</a:t>
            </a:r>
            <a:endParaRPr lang="ru-RU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2" y="2078820"/>
            <a:ext cx="60007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70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7355" y="1448736"/>
            <a:ext cx="8686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№6.</a:t>
            </a:r>
          </a:p>
          <a:p>
            <a:pPr algn="just"/>
            <a:r>
              <a:rPr lang="ru-RU" sz="1600" b="1" dirty="0" smtClean="0"/>
              <a:t> Ниже представлено отношение </a:t>
            </a:r>
            <a:r>
              <a:rPr lang="en-US" sz="1600" b="1" dirty="0" smtClean="0"/>
              <a:t>STAFF</a:t>
            </a:r>
            <a:r>
              <a:rPr lang="ru-RU" sz="1600" b="1" dirty="0" smtClean="0"/>
              <a:t>. К отношению применяется операция выборки: </a:t>
            </a:r>
          </a:p>
          <a:p>
            <a:pPr algn="just"/>
            <a:r>
              <a:rPr lang="ru-RU" sz="1600" b="1" dirty="0" smtClean="0"/>
              <a:t>σ</a:t>
            </a:r>
            <a:r>
              <a:rPr lang="ru-RU" sz="1600" b="1" baseline="-25000" dirty="0" smtClean="0"/>
              <a:t>(</a:t>
            </a:r>
            <a:r>
              <a:rPr lang="en-US" sz="1600" b="1" baseline="-25000" dirty="0" smtClean="0"/>
              <a:t>PHONEEXTENSION</a:t>
            </a:r>
            <a:r>
              <a:rPr lang="ru-RU" sz="1600" b="1" baseline="-25000" dirty="0" smtClean="0"/>
              <a:t>&gt;</a:t>
            </a:r>
            <a:r>
              <a:rPr lang="en-US" sz="1600" b="1" baseline="-25000" dirty="0" smtClean="0"/>
              <a:t>=122</a:t>
            </a:r>
            <a:r>
              <a:rPr lang="ru-RU" sz="1600" b="1" baseline="-25000" dirty="0" smtClean="0"/>
              <a:t> </a:t>
            </a:r>
            <a:r>
              <a:rPr lang="ru-RU" sz="1600" b="1" baseline="-25000" dirty="0"/>
              <a:t>^ </a:t>
            </a:r>
            <a:r>
              <a:rPr lang="en-US" sz="1600" b="1" baseline="-25000" dirty="0" smtClean="0"/>
              <a:t>SUPERVISOR&gt;=</a:t>
            </a:r>
            <a:r>
              <a:rPr lang="ru-RU" sz="1600" b="1" baseline="-25000" dirty="0" smtClean="0"/>
              <a:t>3) </a:t>
            </a:r>
            <a:r>
              <a:rPr lang="en-US" sz="1600" b="1" dirty="0" smtClean="0"/>
              <a:t>STAFF. </a:t>
            </a:r>
            <a:r>
              <a:rPr lang="ru-RU" sz="1600" b="1" dirty="0" smtClean="0"/>
              <a:t>Каким будет результат операции выборки?</a:t>
            </a:r>
            <a:endParaRPr lang="ru-RU" sz="1600" b="1" dirty="0"/>
          </a:p>
          <a:p>
            <a:pPr algn="just"/>
            <a:endParaRPr lang="ru-RU" sz="1600" b="1" dirty="0"/>
          </a:p>
        </p:txBody>
      </p:sp>
      <p:pic>
        <p:nvPicPr>
          <p:cNvPr id="11" name="Picture 4" descr="http://docs.yworks.com/yfilesajax/yfiles-for-java/tutorial/doc/getData/figures/employees1-table_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5" y="2525954"/>
            <a:ext cx="8771664" cy="27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7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1.</a:t>
            </a:r>
          </a:p>
          <a:p>
            <a:endParaRPr lang="ru-RU" sz="1600" b="1" dirty="0"/>
          </a:p>
          <a:p>
            <a:pPr algn="just"/>
            <a:r>
              <a:rPr lang="ru-RU" sz="1600" b="1" dirty="0" smtClean="0"/>
              <a:t>Недопустимые символы в именовании файлов в операционной системе с файловой системой </a:t>
            </a:r>
            <a:r>
              <a:rPr lang="en-US" sz="1600" b="1" dirty="0" smtClean="0"/>
              <a:t>NTFS</a:t>
            </a:r>
            <a:r>
              <a:rPr lang="ru-RU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869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Унарные операции: переименование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71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38088" y="1257288"/>
                <a:ext cx="8777336" cy="1348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/>
                            <a:ea typeface="Cambria Math"/>
                          </a:rPr>
                          <m:t>𝝆</m:t>
                        </m:r>
                        <m:r>
                          <m:rPr>
                            <m:nor/>
                          </m:rPr>
                          <a:rPr lang="ru-RU" sz="1600" b="1" dirty="0"/>
                          <m:t> 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𝑶𝒍𝒅𝑵𝒂𝒎𝒆</m:t>
                        </m:r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= </m:t>
                        </m:r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𝑵𝒆𝒘𝑵𝒂𝒎𝒆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600" b="1" dirty="0" smtClean="0"/>
                  <a:t>- </a:t>
                </a:r>
                <a:r>
                  <a:rPr lang="ru-RU" sz="1600" b="1" dirty="0" smtClean="0"/>
                  <a:t>изменение имени атрибута.</a:t>
                </a:r>
              </a:p>
              <a:p>
                <a:endParaRPr lang="ru-RU" sz="1600" b="1" dirty="0" smtClean="0"/>
              </a:p>
              <a:p>
                <a:r>
                  <a:rPr lang="ru-RU" sz="1600" b="1" dirty="0" smtClean="0"/>
                  <a:t>Заголовок – название </a:t>
                </a:r>
                <a:r>
                  <a:rPr lang="en-US" sz="1600" b="1" dirty="0" err="1" smtClean="0"/>
                  <a:t>OldName</a:t>
                </a:r>
                <a:r>
                  <a:rPr lang="en-US" sz="1600" b="1" dirty="0" smtClean="0"/>
                  <a:t> </a:t>
                </a:r>
                <a:r>
                  <a:rPr lang="ru-RU" sz="1600" b="1" dirty="0" smtClean="0"/>
                  <a:t>заменяется на </a:t>
                </a:r>
                <a:r>
                  <a:rPr lang="en-US" sz="1600" b="1" dirty="0" err="1" smtClean="0"/>
                  <a:t>NewName</a:t>
                </a:r>
                <a:r>
                  <a:rPr lang="ru-RU" sz="1600" b="1" dirty="0" smtClean="0"/>
                  <a:t>.</a:t>
                </a:r>
                <a:endParaRPr lang="en-US" sz="1600" b="1" dirty="0" smtClean="0"/>
              </a:p>
              <a:p>
                <a:r>
                  <a:rPr lang="ru-RU" sz="1600" b="1" dirty="0" smtClean="0"/>
                  <a:t>Тело – без изменений.</a:t>
                </a:r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8" y="1257288"/>
                <a:ext cx="8777336" cy="1348639"/>
              </a:xfrm>
              <a:prstGeom prst="rect">
                <a:avLst/>
              </a:prstGeom>
              <a:blipFill rotWithShape="1">
                <a:blip r:embed="rId5"/>
                <a:stretch>
                  <a:fillRect l="-417" t="-9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08" y="2798916"/>
            <a:ext cx="2453178" cy="16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1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Унарные операции: переименование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71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428235" y="1554127"/>
                <a:ext cx="2633672" cy="363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sz="1600" b="1" i="1" smtClean="0"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m:rPr>
                              <m:nor/>
                            </m:rPr>
                            <a:rPr lang="ru-RU" sz="1600" b="1" dirty="0"/>
                            <m:t> 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𝑭𝒊𝒓𝒔𝒕𝑵𝒂𝒎𝒆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𝑵𝒂𝒎𝒆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ru-RU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sz="1600" b="1" i="1" smtClean="0">
                              <a:latin typeface="Cambria Math"/>
                              <a:ea typeface="Cambria Math"/>
                            </a:rPr>
                            <m:t>∘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ru-RU" sz="1600" b="1" i="1"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m:rPr>
                              <m:nor/>
                            </m:rPr>
                            <a:rPr lang="ru-RU" sz="1600" b="1" dirty="0"/>
                            <m:t> 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/>
                            </a:rPr>
                            <m:t>𝑳𝒂𝒔𝒕</m:t>
                          </m:r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𝑵𝒂𝒎𝒆</m:t>
                          </m:r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𝑺𝒖𝒓𝒏</m:t>
                          </m:r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𝒂𝒎𝒆</m:t>
                          </m:r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235" y="1554127"/>
                <a:ext cx="2633672" cy="363689"/>
              </a:xfrm>
              <a:prstGeom prst="rect">
                <a:avLst/>
              </a:prstGeom>
              <a:blipFill rotWithShape="1">
                <a:blip r:embed="rId5"/>
                <a:stretch>
                  <a:fillRect r="-358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19945" y="1380218"/>
            <a:ext cx="126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Пример </a:t>
            </a:r>
            <a:r>
              <a:rPr lang="en-US" sz="1600" b="1" dirty="0" smtClean="0"/>
              <a:t>1</a:t>
            </a:r>
            <a:endParaRPr lang="ru-RU" sz="1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11" y="2168832"/>
            <a:ext cx="59817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над множествами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72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4" y="1380218"/>
                <a:ext cx="8772631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ru-RU" sz="1600" b="1" dirty="0" smtClean="0"/>
                  <a:t>  </a:t>
                </a:r>
                <a:r>
                  <a:rPr lang="en-US" sz="1600" b="1" dirty="0" smtClean="0"/>
                  <a:t>- </a:t>
                </a:r>
                <a:r>
                  <a:rPr lang="ru-RU" sz="1600" b="1" dirty="0" smtClean="0">
                    <a:solidFill>
                      <a:srgbClr val="C00000"/>
                    </a:solidFill>
                  </a:rPr>
                  <a:t>объединение</a:t>
                </a:r>
                <a:endParaRPr lang="en-US" sz="1600" b="1" dirty="0" smtClean="0">
                  <a:solidFill>
                    <a:srgbClr val="C00000"/>
                  </a:solidFill>
                </a:endParaRPr>
              </a:p>
              <a:p>
                <a:endParaRPr lang="en-US" sz="16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∩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ru-RU" sz="1600" b="1" dirty="0"/>
                  <a:t>  </a:t>
                </a:r>
                <a:r>
                  <a:rPr lang="en-US" sz="1600" b="1" dirty="0"/>
                  <a:t>- </a:t>
                </a:r>
                <a:r>
                  <a:rPr lang="ru-RU" sz="1600" b="1" dirty="0" smtClean="0">
                    <a:solidFill>
                      <a:srgbClr val="C00000"/>
                    </a:solidFill>
                  </a:rPr>
                  <a:t>пересечение</a:t>
                </a:r>
              </a:p>
              <a:p>
                <a:endParaRPr lang="ru-RU" sz="16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ru-RU" sz="1600" b="1" dirty="0"/>
                  <a:t>  </a:t>
                </a:r>
                <a:r>
                  <a:rPr lang="en-US" sz="1600" b="1" dirty="0"/>
                  <a:t>- </a:t>
                </a:r>
                <a:r>
                  <a:rPr lang="ru-RU" sz="1600" b="1" dirty="0" smtClean="0">
                    <a:solidFill>
                      <a:srgbClr val="C00000"/>
                    </a:solidFill>
                  </a:rPr>
                  <a:t>разность</a:t>
                </a:r>
                <a:endParaRPr lang="ru-RU" sz="1600" b="1" dirty="0">
                  <a:solidFill>
                    <a:srgbClr val="C00000"/>
                  </a:solidFill>
                </a:endParaRPr>
              </a:p>
              <a:p>
                <a:endParaRPr lang="ru-RU" sz="1600" b="1" dirty="0" smtClean="0"/>
              </a:p>
              <a:p>
                <a:r>
                  <a:rPr lang="ru-RU" sz="1600" b="1" dirty="0" smtClean="0"/>
                  <a:t>Заголовок – сохраняется (применяются для отношений с одинаковыми заголовками).</a:t>
                </a:r>
              </a:p>
              <a:p>
                <a:r>
                  <a:rPr lang="ru-RU" sz="1600" b="1" dirty="0" smtClean="0"/>
                  <a:t>Тела – соответствующая множественная операция.</a:t>
                </a:r>
              </a:p>
              <a:p>
                <a:endParaRPr lang="ru-RU" sz="1600" b="1" dirty="0" smtClean="0"/>
              </a:p>
              <a:p>
                <a:pPr algn="just"/>
                <a:r>
                  <a:rPr lang="ru-RU" sz="1600" b="1" dirty="0"/>
                  <a:t>Результатом операции </a:t>
                </a:r>
                <a:r>
                  <a:rPr lang="ru-RU" sz="1600" b="1" dirty="0" smtClean="0"/>
                  <a:t>объединения будет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отношение, состоящее из </a:t>
                </a:r>
                <a:r>
                  <a:rPr lang="ru-RU" sz="1600" b="1" dirty="0" smtClean="0">
                    <a:solidFill>
                      <a:srgbClr val="C00000"/>
                    </a:solidFill>
                  </a:rPr>
                  <a:t>кортежей из обоих отношений</a:t>
                </a:r>
                <a:r>
                  <a:rPr lang="ru-RU" sz="1600" b="1" dirty="0" smtClean="0"/>
                  <a:t>.</a:t>
                </a:r>
                <a:endParaRPr lang="ru-RU" sz="1600" b="1" dirty="0"/>
              </a:p>
              <a:p>
                <a:endParaRPr lang="ru-RU" sz="1600" b="1" dirty="0"/>
              </a:p>
              <a:p>
                <a:pPr algn="just"/>
                <a:r>
                  <a:rPr lang="ru-RU" sz="1600" b="1" dirty="0"/>
                  <a:t>Результатом операции пересечения будет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отношение, состоящее из кортежей, полностью входящих в состав обоих отношений</a:t>
                </a:r>
                <a:r>
                  <a:rPr lang="ru-RU" sz="1600" b="1" dirty="0"/>
                  <a:t>.</a:t>
                </a:r>
              </a:p>
              <a:p>
                <a:endParaRPr lang="ru-RU" sz="1600" b="1" dirty="0" smtClean="0"/>
              </a:p>
              <a:p>
                <a:pPr algn="just"/>
                <a:r>
                  <a:rPr lang="ru-RU" sz="1600" b="1" dirty="0"/>
                  <a:t>Результатом вычитания будет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отношение, состоящее из кортежей, которые являются </a:t>
                </a:r>
                <a:r>
                  <a:rPr lang="ru-RU" sz="1600" b="1" dirty="0" smtClean="0">
                    <a:solidFill>
                      <a:srgbClr val="C00000"/>
                    </a:solidFill>
                  </a:rPr>
                  <a:t>кортежами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первого отношения и не являются кортежами второго отношения</a:t>
                </a:r>
                <a:r>
                  <a:rPr lang="ru-RU" sz="1600" b="1" dirty="0" smtClean="0"/>
                  <a:t>.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4" y="1380218"/>
                <a:ext cx="8772631" cy="4278094"/>
              </a:xfrm>
              <a:prstGeom prst="rect">
                <a:avLst/>
              </a:prstGeom>
              <a:blipFill rotWithShape="1">
                <a:blip r:embed="rId5"/>
                <a:stretch>
                  <a:fillRect l="-417" t="-427" r="-347" b="-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47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над множествами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73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1 (объединение)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455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44" y="1898796"/>
            <a:ext cx="4742016" cy="29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над множествами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74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2 (пересечение)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/>
                          </a:rPr>
                          <m:t>        </m:t>
                        </m:r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>
                        <a:latin typeface="Cambria Math"/>
                        <a:ea typeface="Cambria Math"/>
                      </a:rPr>
                      <m:t>∩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455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16" y="1898796"/>
            <a:ext cx="4571517" cy="28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над множествами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75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3 (разность)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1600" b="1" i="1" smtClean="0">
                            <a:latin typeface="Cambria Math"/>
                          </a:rPr>
                          <m:t>        </m:t>
                        </m:r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</a:rPr>
                      <m:t>− 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455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40" y="1898796"/>
            <a:ext cx="5012052" cy="308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Операция соединения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76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945" y="1380218"/>
            <a:ext cx="804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Соединение – объединяет данные двух отношений.</a:t>
            </a:r>
            <a:endParaRPr lang="en-US" sz="1600" b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6" y="1898796"/>
            <a:ext cx="6324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2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соединения: полное соединение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77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4" y="1380218"/>
                <a:ext cx="8772631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- </a:t>
                </a:r>
                <a:r>
                  <a:rPr lang="ru-RU" sz="1600" b="1" dirty="0" smtClean="0"/>
                  <a:t>декартово произведение двух отношений.</a:t>
                </a:r>
              </a:p>
              <a:p>
                <a:endParaRPr lang="ru-RU" sz="1600" b="1" dirty="0" smtClean="0"/>
              </a:p>
              <a:p>
                <a:r>
                  <a:rPr lang="ru-RU" sz="1600" b="1" dirty="0" smtClean="0"/>
                  <a:t>Заголовок – объединение заголовков (различные имена атрибутов).</a:t>
                </a:r>
              </a:p>
              <a:p>
                <a:r>
                  <a:rPr lang="ru-RU" sz="1600" b="1" dirty="0" smtClean="0"/>
                  <a:t>Тело – декартово произведение тел отношений.</a:t>
                </a:r>
              </a:p>
              <a:p>
                <a:endParaRPr lang="ru-RU" sz="1600" b="1" dirty="0"/>
              </a:p>
              <a:p>
                <a:pPr algn="just"/>
                <a:r>
                  <a:rPr lang="ru-RU" sz="1600" b="1" dirty="0" smtClean="0">
                    <a:solidFill>
                      <a:srgbClr val="C00000"/>
                    </a:solidFill>
                  </a:rPr>
                  <a:t>Умножение</a:t>
                </a:r>
                <a:r>
                  <a:rPr lang="ru-RU" sz="1600" b="1" dirty="0" smtClean="0"/>
                  <a:t> </a:t>
                </a:r>
                <a:r>
                  <a:rPr lang="ru-RU" sz="1600" b="1" dirty="0"/>
                  <a:t>или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декартово произведение </a:t>
                </a:r>
                <a:r>
                  <a:rPr lang="ru-RU" sz="1600" b="1" dirty="0"/>
                  <a:t>является операцией, производимой над двумя отношениями, в результате которой мы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получаем отношение со всеми доменами из двух начальных отношений</a:t>
                </a:r>
                <a:r>
                  <a:rPr lang="ru-RU" sz="1600" b="1" dirty="0"/>
                  <a:t>. </a:t>
                </a:r>
              </a:p>
              <a:p>
                <a:pPr algn="just"/>
                <a:endParaRPr lang="ru-RU" sz="1600" b="1" dirty="0"/>
              </a:p>
              <a:p>
                <a:pPr algn="just"/>
                <a:r>
                  <a:rPr lang="ru-RU" sz="1600" b="1" dirty="0"/>
                  <a:t>Кортежи в этих доменах будут представлять из себя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все возможные сочетания кортежей из начальных отношений</a:t>
                </a:r>
                <a:r>
                  <a:rPr lang="ru-RU" sz="1600" b="1" dirty="0"/>
                  <a:t>.</a:t>
                </a:r>
                <a:endParaRPr lang="en-US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4" y="1380218"/>
                <a:ext cx="8772631" cy="2800767"/>
              </a:xfrm>
              <a:prstGeom prst="rect">
                <a:avLst/>
              </a:prstGeom>
              <a:blipFill rotWithShape="1">
                <a:blip r:embed="rId5"/>
                <a:stretch>
                  <a:fillRect l="-417" t="-652" r="-347" b="-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4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соединения: полное соединение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78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1   (полное соединение)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</a:t>
                </a:r>
                <a:endParaRPr lang="ru-RU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455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20" y="1898796"/>
            <a:ext cx="6029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2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79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№7.</a:t>
            </a:r>
          </a:p>
          <a:p>
            <a:pPr algn="just"/>
            <a:r>
              <a:rPr lang="ru-RU" sz="1600" b="1" dirty="0"/>
              <a:t> </a:t>
            </a:r>
            <a:r>
              <a:rPr lang="ru-RU" sz="1600" b="1" dirty="0" smtClean="0"/>
              <a:t>    На рисунке ниже представлены связанные отношения. К данным отношениям применяется операция  умножения в совокупности с операциями выборки и проекции: </a:t>
            </a:r>
            <a:r>
              <a:rPr lang="ru-RU" sz="1600" b="1" dirty="0"/>
              <a:t/>
            </a:r>
            <a:br>
              <a:rPr lang="ru-RU" sz="1600" b="1" dirty="0"/>
            </a:br>
            <a:r>
              <a:rPr lang="ru-RU" sz="1600" b="1" dirty="0" smtClean="0"/>
              <a:t>π</a:t>
            </a:r>
            <a:r>
              <a:rPr lang="ru-RU" sz="1600" b="1" baseline="-25000" dirty="0" smtClean="0"/>
              <a:t>(</a:t>
            </a:r>
            <a:r>
              <a:rPr lang="en-US" sz="1600" b="1" baseline="-25000" dirty="0" smtClean="0"/>
              <a:t>MODEL</a:t>
            </a:r>
            <a:r>
              <a:rPr lang="ru-RU" sz="1600" b="1" baseline="-25000" dirty="0" smtClean="0"/>
              <a:t>) </a:t>
            </a:r>
            <a:r>
              <a:rPr lang="ru-RU" sz="1600" b="1" dirty="0" smtClean="0"/>
              <a:t>σ</a:t>
            </a:r>
            <a:r>
              <a:rPr lang="ru-RU" sz="1600" b="1" baseline="-25000" dirty="0" smtClean="0"/>
              <a:t>(</a:t>
            </a:r>
            <a:r>
              <a:rPr lang="en-US" sz="1600" b="1" baseline="-25000" dirty="0" smtClean="0"/>
              <a:t>CAR</a:t>
            </a:r>
            <a:r>
              <a:rPr lang="ru-RU" sz="1600" b="1" baseline="-25000" dirty="0" smtClean="0"/>
              <a:t>.</a:t>
            </a:r>
            <a:r>
              <a:rPr lang="en-US" sz="1600" b="1" baseline="-25000" dirty="0" smtClean="0"/>
              <a:t>MODELKEY</a:t>
            </a:r>
            <a:r>
              <a:rPr lang="ru-RU" sz="1600" b="1" baseline="-25000" dirty="0" smtClean="0"/>
              <a:t>=</a:t>
            </a:r>
            <a:r>
              <a:rPr lang="en-US" sz="1600" b="1" baseline="-25000" dirty="0" smtClean="0"/>
              <a:t>MAKEMODEL</a:t>
            </a:r>
            <a:r>
              <a:rPr lang="ru-RU" sz="1600" b="1" baseline="-25000" dirty="0" smtClean="0"/>
              <a:t>.</a:t>
            </a:r>
            <a:r>
              <a:rPr lang="en-US" sz="1600" b="1" baseline="-25000" dirty="0" smtClean="0"/>
              <a:t>MODELKEY</a:t>
            </a:r>
            <a:r>
              <a:rPr lang="en-US" sz="1600" b="1" baseline="-25000" dirty="0"/>
              <a:t> </a:t>
            </a:r>
            <a:r>
              <a:rPr lang="ru-RU" sz="1600" b="1" baseline="-25000" dirty="0" smtClean="0"/>
              <a:t>^ </a:t>
            </a:r>
            <a:r>
              <a:rPr lang="en-US" sz="1600" b="1" baseline="-25000" dirty="0" smtClean="0"/>
              <a:t>YEAR&gt;2004</a:t>
            </a:r>
            <a:r>
              <a:rPr lang="ru-RU" sz="1600" b="1" baseline="-25000" dirty="0" smtClean="0"/>
              <a:t>) </a:t>
            </a:r>
            <a:r>
              <a:rPr lang="en-US" sz="1600" b="1" dirty="0" smtClean="0"/>
              <a:t>CAR</a:t>
            </a:r>
            <a:r>
              <a:rPr lang="ru-RU" sz="1600" b="1" dirty="0" smtClean="0"/>
              <a:t> × </a:t>
            </a:r>
            <a:r>
              <a:rPr lang="en-US" sz="1600" b="1" dirty="0" smtClean="0"/>
              <a:t>MAKEMODEL. </a:t>
            </a:r>
            <a:r>
              <a:rPr lang="ru-RU" sz="1600" b="1" dirty="0" smtClean="0"/>
              <a:t>Что получится в результате этой операции?</a:t>
            </a:r>
            <a:endParaRPr lang="ru-RU" sz="1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26" y="2861490"/>
            <a:ext cx="6691380" cy="36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0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Каталоги.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Каталог</a:t>
            </a:r>
            <a:r>
              <a:rPr lang="ru-RU" sz="1600" b="1" dirty="0"/>
              <a:t> на NTFS представляет собой </a:t>
            </a:r>
            <a:r>
              <a:rPr lang="ru-RU" sz="1600" b="1" dirty="0">
                <a:solidFill>
                  <a:srgbClr val="C00000"/>
                </a:solidFill>
              </a:rPr>
              <a:t>специфический файл</a:t>
            </a:r>
            <a:r>
              <a:rPr lang="ru-RU" sz="1600" b="1" dirty="0"/>
              <a:t>, хранящий ссылки на другие файлы и каталоги, создавая </a:t>
            </a:r>
            <a:r>
              <a:rPr lang="ru-RU" sz="1600" b="1" dirty="0">
                <a:solidFill>
                  <a:srgbClr val="C00000"/>
                </a:solidFill>
              </a:rPr>
              <a:t>иерархическое строение данных на диске</a:t>
            </a:r>
            <a:r>
              <a:rPr lang="ru-RU" sz="1600" b="1" dirty="0" smtClean="0"/>
              <a:t>.</a:t>
            </a:r>
          </a:p>
          <a:p>
            <a:pPr algn="just"/>
            <a:endParaRPr lang="en-US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Файл каталога </a:t>
            </a:r>
            <a:r>
              <a:rPr lang="ru-RU" sz="1600" b="1" dirty="0"/>
              <a:t>поделен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на блоки, каждый из которых содержит имя файла, базовые атрибуты и ссылку на элемент MFT, </a:t>
            </a:r>
            <a:r>
              <a:rPr lang="ru-RU" sz="1600" b="1" dirty="0" smtClean="0"/>
              <a:t>и который </a:t>
            </a:r>
            <a:r>
              <a:rPr lang="ru-RU" sz="1600" b="1" dirty="0"/>
              <a:t>уже предоставляет полную информацию об элементе каталога.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Внутренняя </a:t>
            </a:r>
            <a:r>
              <a:rPr lang="ru-RU" sz="1600" b="1" dirty="0"/>
              <a:t>структура каталога представляет собой </a:t>
            </a:r>
            <a:r>
              <a:rPr lang="ru-RU" sz="1600" b="1" dirty="0">
                <a:solidFill>
                  <a:srgbClr val="C00000"/>
                </a:solidFill>
              </a:rPr>
              <a:t>бинарное дерево</a:t>
            </a:r>
            <a:r>
              <a:rPr lang="ru-RU" sz="1600" b="1" dirty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48" y="3369099"/>
            <a:ext cx="4304922" cy="198026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62208" y="5388375"/>
            <a:ext cx="84436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Бинарное же дерево располагает имена файлов таким образом, чтобы поиск файла осуществлялся более быстрым способом - с помощью получения двухзначных ответов на вопросы о положении файла.</a:t>
            </a:r>
          </a:p>
        </p:txBody>
      </p:sp>
    </p:spTree>
    <p:extLst>
      <p:ext uri="{BB962C8B-B14F-4D97-AF65-F5344CB8AC3E}">
        <p14:creationId xmlns:p14="http://schemas.microsoft.com/office/powerpoint/2010/main" val="12941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соединения: естественное соединение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80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4" y="1380218"/>
                <a:ext cx="877263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⋈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- </a:t>
                </a:r>
                <a:r>
                  <a:rPr lang="ru-RU" sz="1600" b="1" dirty="0" smtClean="0"/>
                  <a:t>соединяются кортежи, имеющие равные значения одинаковых атрибутов.</a:t>
                </a:r>
              </a:p>
              <a:p>
                <a:endParaRPr lang="ru-RU" sz="1600" b="1" dirty="0" smtClean="0"/>
              </a:p>
              <a:p>
                <a:r>
                  <a:rPr lang="ru-RU" sz="1600" b="1" dirty="0" smtClean="0"/>
                  <a:t>Заголовок – объединение заголовков.</a:t>
                </a:r>
              </a:p>
              <a:p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4" y="1380218"/>
                <a:ext cx="8772631" cy="1077218"/>
              </a:xfrm>
              <a:prstGeom prst="rect">
                <a:avLst/>
              </a:prstGeom>
              <a:blipFill rotWithShape="1">
                <a:blip r:embed="rId5"/>
                <a:stretch>
                  <a:fillRect l="-417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502" y="1918827"/>
            <a:ext cx="2671778" cy="37521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03402" y="2457436"/>
            <a:ext cx="58087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Операция соединения обратна операции проекции и </a:t>
            </a:r>
            <a:r>
              <a:rPr lang="ru-RU" sz="1600" b="1" dirty="0">
                <a:solidFill>
                  <a:srgbClr val="C00000"/>
                </a:solidFill>
              </a:rPr>
              <a:t>создает новое отношение из двух уже существующих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Новое отношение получается конкатенацией кортежей первого и второго отношений, при этом конкатенации подвергаются отношения, в которых </a:t>
            </a:r>
            <a:r>
              <a:rPr lang="ru-RU" sz="1600" b="1" dirty="0">
                <a:solidFill>
                  <a:srgbClr val="C00000"/>
                </a:solidFill>
              </a:rPr>
              <a:t>совпадают значения заданных атрибутов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89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соединения: естественное соединение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81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1   (естественное соединение)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⋈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</a:t>
                </a:r>
                <a:endParaRPr lang="ru-RU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455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03" y="1898796"/>
            <a:ext cx="55530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соединения: внешнее соединение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82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</a:rPr>
                      <m:t>=</m:t>
                    </m:r>
                    <m:r>
                      <a:rPr lang="ru-RU" sz="1600" b="1" i="1" smtClean="0">
                        <a:latin typeface="Cambria Math"/>
                        <a:ea typeface="Cambria Math"/>
                      </a:rPr>
                      <m:t>×=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- </a:t>
                </a:r>
                <a:r>
                  <a:rPr lang="ru-RU" sz="1600" b="1" dirty="0" smtClean="0"/>
                  <a:t>соединяются кортежи, имеющие равные значения одинаковых атрибутов.</a:t>
                </a:r>
              </a:p>
              <a:p>
                <a:r>
                  <a:rPr lang="ru-RU" sz="1600" b="1" dirty="0" smtClean="0"/>
                  <a:t>	Если в другом отношении нет соответствующей строки, берется пустая.</a:t>
                </a:r>
              </a:p>
              <a:p>
                <a:endParaRPr lang="ru-RU" sz="1600" b="1" dirty="0" smtClean="0"/>
              </a:p>
              <a:p>
                <a:r>
                  <a:rPr lang="ru-RU" sz="1600" b="1" dirty="0" smtClean="0"/>
                  <a:t>Заголовок – объединение заголовков.</a:t>
                </a:r>
                <a:r>
                  <a:rPr lang="en-US" sz="1600" b="1" dirty="0"/>
                  <a:t> </a:t>
                </a:r>
                <a:endParaRPr lang="ru-RU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1077218"/>
              </a:xfrm>
              <a:prstGeom prst="rect">
                <a:avLst/>
              </a:prstGeom>
              <a:blipFill rotWithShape="1">
                <a:blip r:embed="rId5"/>
                <a:stretch>
                  <a:fillRect l="-455" t="-1695" r="-303" b="-6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71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соединения: внешнее соединение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83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1   (внешнее соединение)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</a:rPr>
                      <m:t>=</m:t>
                    </m:r>
                    <m:r>
                      <a:rPr lang="ru-RU" sz="1600" b="1" i="1" smtClean="0">
                        <a:latin typeface="Cambria Math"/>
                        <a:ea typeface="Cambria Math"/>
                      </a:rPr>
                      <m:t>×=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</a:t>
                </a:r>
                <a:endParaRPr lang="ru-RU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455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53" y="1755468"/>
            <a:ext cx="55149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84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9473" y="1364739"/>
                <a:ext cx="8686848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600" b="1" dirty="0" smtClean="0">
                    <a:solidFill>
                      <a:srgbClr val="C00000"/>
                    </a:solidFill>
                  </a:rPr>
                  <a:t>Задание №8.</a:t>
                </a:r>
              </a:p>
              <a:p>
                <a:pPr algn="just"/>
                <a:r>
                  <a:rPr lang="ru-RU" sz="1600" b="1" dirty="0"/>
                  <a:t> </a:t>
                </a:r>
                <a:r>
                  <a:rPr lang="ru-RU" sz="1600" b="1" dirty="0" smtClean="0"/>
                  <a:t>    На рисунке ниже представлены связанные отношения. К данным отношениям применяется операция  внешнего соединения отношений и операция проекции: </a:t>
                </a:r>
                <a:r>
                  <a:rPr lang="ru-RU" sz="1600" b="1" dirty="0"/>
                  <a:t/>
                </a:r>
                <a:br>
                  <a:rPr lang="ru-RU" sz="1600" b="1" dirty="0"/>
                </a:br>
                <a:r>
                  <a:rPr lang="ru-RU" sz="1600" b="1" dirty="0" smtClean="0"/>
                  <a:t>π</a:t>
                </a:r>
                <a:r>
                  <a:rPr lang="ru-RU" sz="1600" b="1" baseline="-25000" dirty="0" smtClean="0"/>
                  <a:t>(</a:t>
                </a:r>
                <a:r>
                  <a:rPr lang="en-US" sz="1600" b="1" baseline="-25000" dirty="0" smtClean="0"/>
                  <a:t>MODEL, MAKE</a:t>
                </a:r>
                <a:r>
                  <a:rPr lang="ru-RU" sz="1600" b="1" baseline="-25000" dirty="0" smtClean="0"/>
                  <a:t>) </a:t>
                </a:r>
                <a:r>
                  <a:rPr lang="en-US" sz="1600" b="1" dirty="0" smtClean="0"/>
                  <a:t>MAKEMODEL</a:t>
                </a:r>
                <a:r>
                  <a:rPr lang="ru-RU" sz="1600" b="1" dirty="0"/>
                  <a:t>=</a:t>
                </a:r>
                <a14:m>
                  <m:oMath xmlns:m="http://schemas.openxmlformats.org/officeDocument/2006/math">
                    <m:r>
                      <a:rPr lang="ru-RU" sz="1600" b="1" i="1" dirty="0" smtClean="0">
                        <a:latin typeface="Cambria Math"/>
                        <a:ea typeface="Cambria Math"/>
                      </a:rPr>
                      <m:t>×=</m:t>
                    </m:r>
                  </m:oMath>
                </a14:m>
                <a:r>
                  <a:rPr lang="ru-RU" sz="1600" b="1" dirty="0" smtClean="0"/>
                  <a:t> </a:t>
                </a:r>
                <a:r>
                  <a:rPr lang="en-US" sz="1600" b="1" dirty="0" smtClean="0"/>
                  <a:t>MAKE. </a:t>
                </a:r>
                <a:r>
                  <a:rPr lang="ru-RU" sz="1600" b="1" dirty="0" smtClean="0"/>
                  <a:t>Что получится в результате этой операции?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3" y="1364739"/>
                <a:ext cx="8686848" cy="1077218"/>
              </a:xfrm>
              <a:prstGeom prst="rect">
                <a:avLst/>
              </a:prstGeom>
              <a:blipFill rotWithShape="1">
                <a:blip r:embed="rId5"/>
                <a:stretch>
                  <a:fillRect l="-351" t="-1695" r="-421" b="-6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07" y="2547279"/>
            <a:ext cx="6691380" cy="36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соединения: левое и правое соединения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85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1858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</a:rPr>
                      <m:t>=</m:t>
                    </m:r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⋊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- </a:t>
                </a:r>
                <a:r>
                  <a:rPr lang="ru-RU" sz="1600" b="1" dirty="0" smtClean="0"/>
                  <a:t>левое соединение.</a:t>
                </a:r>
              </a:p>
              <a:p>
                <a:r>
                  <a:rPr lang="ru-RU" sz="1600" b="1" dirty="0" smtClean="0"/>
                  <a:t>Все строки слева, дополненные информацией справа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⋈</m:t>
                      </m:r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</a:rPr>
                        <m:t>)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∪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⋈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ru-RU" sz="1600" b="1" dirty="0" smtClean="0"/>
              </a:p>
              <a:p>
                <a:endParaRPr lang="ru-RU" sz="1600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⋉=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/>
                  <a:t> - </a:t>
                </a:r>
                <a:r>
                  <a:rPr lang="ru-RU" sz="1600" b="1" dirty="0" smtClean="0"/>
                  <a:t>правое соединение</a:t>
                </a:r>
                <a:r>
                  <a:rPr lang="ru-RU" sz="1600" b="1" dirty="0"/>
                  <a:t>.</a:t>
                </a:r>
              </a:p>
              <a:p>
                <a:r>
                  <a:rPr lang="ru-RU" sz="1600" b="1" dirty="0"/>
                  <a:t>Все строки </a:t>
                </a:r>
                <a:r>
                  <a:rPr lang="ru-RU" sz="1600" b="1" dirty="0" smtClean="0"/>
                  <a:t>справа, </a:t>
                </a:r>
                <a:r>
                  <a:rPr lang="ru-RU" sz="1600" b="1" dirty="0"/>
                  <a:t>дополненные информацией </a:t>
                </a:r>
                <a:r>
                  <a:rPr lang="ru-RU" sz="1600" b="1" dirty="0" smtClean="0"/>
                  <a:t>слева</a:t>
                </a:r>
              </a:p>
              <a:p>
                <a:r>
                  <a:rPr lang="en-US" sz="1600" b="1" dirty="0" smtClean="0"/>
                  <a:t> </a:t>
                </a:r>
                <a14:m>
                  <m:oMath xmlns:m="http://schemas.openxmlformats.org/officeDocument/2006/math">
                    <m:r>
                      <a:rPr lang="ru-RU" sz="16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>
                        <a:latin typeface="Cambria Math"/>
                        <a:ea typeface="Cambria Math"/>
                      </a:rPr>
                      <m:t>⋈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r>
                      <a:rPr lang="ru-RU" sz="1600" b="1" i="1">
                        <a:latin typeface="Cambria Math"/>
                      </a:rPr>
                      <m:t>)</m:t>
                    </m:r>
                    <m:r>
                      <a:rPr lang="ru-RU" sz="1600" b="1" i="1"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sz="1600" b="1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ru-RU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/>
                                <a:ea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ru-RU" sz="1600" b="1" i="1" smtClean="0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sz="1600" b="1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/>
                        <a:ea typeface="Cambria Math"/>
                      </a:rPr>
                      <m:t>⋈</m:t>
                    </m:r>
                    <m:sSub>
                      <m:sSubPr>
                        <m:ctrlPr>
                          <a:rPr lang="en-US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latin typeface="Cambria Math"/>
                        <a:ea typeface="Cambria Math"/>
                      </a:rPr>
                      <m:t>))</m:t>
                    </m:r>
                  </m:oMath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1858201"/>
              </a:xfrm>
              <a:prstGeom prst="rect">
                <a:avLst/>
              </a:prstGeom>
              <a:blipFill rotWithShape="1">
                <a:blip r:embed="rId5"/>
                <a:stretch>
                  <a:fillRect l="-455" t="-9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4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86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</a:rPr>
                      <m:t>=</m:t>
                    </m:r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⋊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</a:t>
                </a:r>
                <a:r>
                  <a:rPr lang="ru-RU" sz="1600" b="1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⋉=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ru-RU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455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68" y="1757165"/>
            <a:ext cx="6202085" cy="34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5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соединения: </a:t>
            </a:r>
            <a:r>
              <a:rPr lang="ru-RU" sz="1600" b="1" dirty="0" err="1" smtClean="0">
                <a:solidFill>
                  <a:schemeClr val="bg1"/>
                </a:solidFill>
              </a:rPr>
              <a:t>полусоединения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87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2596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⋉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- </a:t>
                </a:r>
                <a:r>
                  <a:rPr lang="ru-RU" sz="1600" b="1" dirty="0" smtClean="0"/>
                  <a:t>левое полусоединение.</a:t>
                </a:r>
              </a:p>
              <a:p>
                <a:r>
                  <a:rPr lang="ru-RU" sz="1600" b="1" dirty="0" smtClean="0"/>
                  <a:t>Строки слева, для которых есть соответствующие строки справа.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⋉</m:t>
                      </m:r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≡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sz="1600" b="1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⋈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ru-RU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⋊</m:t>
                      </m:r>
                      <m:sSub>
                        <m:sSubPr>
                          <m:ctrlPr>
                            <a:rPr lang="ru-RU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ru-RU" sz="1600" b="1" i="1">
                          <a:latin typeface="Cambria Math"/>
                          <a:ea typeface="Cambria Math"/>
                        </a:rPr>
                        <m:t>≡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  <a:ea typeface="Cambria Math"/>
                        </a:rPr>
                        <m:t>⋈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∪</m:t>
                      </m:r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⋉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ru-RU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  <a:p>
                <a:endParaRPr lang="ru-RU" sz="1600" b="1" dirty="0"/>
              </a:p>
              <a:p>
                <a:endParaRPr lang="ru-RU" sz="1600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⋊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/>
                  <a:t> - </a:t>
                </a:r>
                <a:r>
                  <a:rPr lang="ru-RU" sz="1600" b="1" dirty="0" smtClean="0"/>
                  <a:t>правое полусоединение.</a:t>
                </a:r>
                <a:endParaRPr lang="ru-RU" sz="1600" b="1" dirty="0"/>
              </a:p>
              <a:p>
                <a:r>
                  <a:rPr lang="ru-RU" sz="1600" b="1" dirty="0" smtClean="0"/>
                  <a:t>Строки справа, для которых есть соответствующие сроки слева. </a:t>
                </a:r>
                <a:endParaRPr lang="ru-RU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sz="1600" b="1" i="1">
                          <a:latin typeface="Cambria Math"/>
                          <a:ea typeface="Cambria Math"/>
                        </a:rPr>
                        <m:t>⋊</m:t>
                      </m:r>
                      <m:sSub>
                        <m:sSubPr>
                          <m:ctrlPr>
                            <a:rPr lang="ru-RU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ru-RU" sz="1600" b="1" i="1">
                          <a:latin typeface="Cambria Math"/>
                          <a:ea typeface="Cambria Math"/>
                        </a:rPr>
                        <m:t>≡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𝝅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ru-RU" sz="1600" b="1" i="1" smtClean="0"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sz="1600" b="1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  <a:ea typeface="Cambria Math"/>
                        </a:rPr>
                        <m:t>⋈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sz="1600" b="1" i="1" smtClean="0">
                          <a:latin typeface="Cambria Math"/>
                          <a:ea typeface="Cambria Math"/>
                        </a:rPr>
                        <m:t>⋉</m:t>
                      </m:r>
                      <m:sSub>
                        <m:sSubPr>
                          <m:ctrlPr>
                            <a:rPr lang="ru-RU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ru-RU" sz="1600" b="1" i="1">
                          <a:latin typeface="Cambria Math"/>
                          <a:ea typeface="Cambria Math"/>
                        </a:rPr>
                        <m:t>≡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  <a:ea typeface="Cambria Math"/>
                        </a:rPr>
                        <m:t>⋈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  <a:ea typeface="Cambria Math"/>
                        </a:rPr>
                        <m:t>)∪</m:t>
                      </m:r>
                      <m:r>
                        <a:rPr lang="ru-RU" sz="1600" b="1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ru-RU" sz="16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ru-RU" sz="1600" b="1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⋊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b>
                          <m:r>
                            <a:rPr lang="ru-RU" sz="1600" b="1" i="1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ru-RU" sz="1600" b="1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2596865"/>
              </a:xfrm>
              <a:prstGeom prst="rect">
                <a:avLst/>
              </a:prstGeom>
              <a:blipFill rotWithShape="1">
                <a:blip r:embed="rId5"/>
                <a:stretch>
                  <a:fillRect l="-455" t="-704" b="-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55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88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1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 smtClean="0">
                        <a:latin typeface="Cambria Math"/>
                        <a:ea typeface="Cambria Math"/>
                      </a:rPr>
                      <m:t>⋉</m:t>
                    </m:r>
                    <m:sSub>
                      <m:sSubPr>
                        <m:ctrlPr>
                          <a:rPr lang="ru-RU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</a:t>
                </a:r>
                <a:r>
                  <a:rPr lang="ru-RU" sz="1600" b="1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ru-RU" sz="1600" b="1" i="1">
                        <a:latin typeface="Cambria Math"/>
                        <a:ea typeface="Cambria Math"/>
                      </a:rPr>
                      <m:t>⋊</m:t>
                    </m:r>
                    <m:sSub>
                      <m:sSubPr>
                        <m:ctrlPr>
                          <a:rPr lang="ru-RU" sz="1600" b="1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US" sz="1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455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89" y="1898796"/>
            <a:ext cx="4694904" cy="31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89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944" y="1380218"/>
            <a:ext cx="8772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9.</a:t>
            </a:r>
          </a:p>
          <a:p>
            <a:endParaRPr lang="ru-RU" sz="1600" b="1" dirty="0"/>
          </a:p>
          <a:p>
            <a:pPr algn="just"/>
            <a:r>
              <a:rPr lang="ru-RU" sz="1600" b="1" dirty="0" smtClean="0"/>
              <a:t>Представьте обозначения  операций «условное соединение» для отношений </a:t>
            </a:r>
            <a:r>
              <a:rPr lang="en-US" sz="1600" b="1" dirty="0" smtClean="0"/>
              <a:t>R1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R2</a:t>
            </a:r>
            <a:r>
              <a:rPr lang="ru-RU" sz="1600" b="1" dirty="0" smtClean="0"/>
              <a:t>. Приведите пример на каждую из этих операций.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44177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Поиск в бинарном дереве.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Для </a:t>
            </a:r>
            <a:r>
              <a:rPr lang="ru-RU" sz="1600" b="1" dirty="0"/>
              <a:t>поиска одного файла среди 1000, например, FAT придется осуществить в среднем </a:t>
            </a:r>
            <a:r>
              <a:rPr lang="ru-RU" sz="1600" b="1" dirty="0">
                <a:solidFill>
                  <a:srgbClr val="C00000"/>
                </a:solidFill>
              </a:rPr>
              <a:t>500 сравнений </a:t>
            </a:r>
            <a:r>
              <a:rPr lang="ru-RU" sz="1600" b="1" dirty="0"/>
              <a:t>(наиболее вероятно, что файл будет найден на середине поиска), а системе на основе дерева - всего около </a:t>
            </a:r>
            <a:r>
              <a:rPr lang="ru-RU" sz="1600" b="1" dirty="0">
                <a:solidFill>
                  <a:srgbClr val="C00000"/>
                </a:solidFill>
              </a:rPr>
              <a:t>12-ти</a:t>
            </a:r>
            <a:r>
              <a:rPr lang="ru-RU" sz="1600" b="1" dirty="0"/>
              <a:t> (2^10 = 1024).</a:t>
            </a:r>
            <a:endParaRPr lang="ru-RU" sz="16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05" y="2348856"/>
            <a:ext cx="5775048" cy="36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2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Операция деления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90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1" i="1" smtClean="0">
                        <a:latin typeface="Cambria Math"/>
                      </a:rPr>
                      <m:t>Q</m:t>
                    </m:r>
                    <m:d>
                      <m:d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/>
                          </a:rPr>
                          <m:t>𝑿𝒀</m:t>
                        </m:r>
                      </m:e>
                    </m:d>
                    <m:r>
                      <a:rPr lang="en-US" sz="1600" b="1" i="1" smtClean="0">
                        <a:latin typeface="Cambria Math"/>
                        <a:ea typeface="Cambria Math"/>
                      </a:rPr>
                      <m:t>÷</m:t>
                    </m:r>
                    <m:r>
                      <a:rPr lang="en-US" sz="16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600" b="1" dirty="0" smtClean="0"/>
                  <a:t>S(Y) – </a:t>
                </a:r>
                <a:r>
                  <a:rPr lang="ru-RU" sz="1600" b="1" dirty="0" smtClean="0"/>
                  <a:t>деление.</a:t>
                </a:r>
              </a:p>
              <a:p>
                <a:endParaRPr lang="ru-RU" sz="1600" b="1" dirty="0"/>
              </a:p>
              <a:p>
                <a:r>
                  <a:rPr lang="ru-RU" sz="1600" b="1" dirty="0" smtClean="0"/>
                  <a:t>Найти максимальное Х, такое что </a:t>
                </a:r>
                <a14:m>
                  <m:oMath xmlns:m="http://schemas.openxmlformats.org/officeDocument/2006/math">
                    <m:r>
                      <a:rPr lang="ru-RU" sz="1600" b="1" i="1" smtClean="0">
                        <a:latin typeface="Cambria Math"/>
                      </a:rPr>
                      <m:t>Х</m:t>
                    </m:r>
                    <m:r>
                      <a:rPr lang="ru-RU" sz="1600" b="1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𝑺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⊂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𝑸</m:t>
                    </m:r>
                  </m:oMath>
                </a14:m>
                <a:endParaRPr lang="en-US" sz="1600" b="1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/>
                        </a:rPr>
                        <m:t>𝑸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÷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≡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𝑺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⊆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600" b="1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/>
                        </a:rPr>
                        <m:t>𝑸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÷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≡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</m:d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− 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𝑿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𝑿</m:t>
                          </m:r>
                        </m:sub>
                      </m:sSub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𝑸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)×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𝑸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600" b="1" dirty="0" smtClean="0"/>
              </a:p>
              <a:p>
                <a:endParaRPr lang="en-US" sz="1600" b="1" dirty="0"/>
              </a:p>
              <a:p>
                <a:r>
                  <a:rPr lang="ru-RU" sz="1600" b="1" dirty="0" smtClean="0"/>
                  <a:t>Интуиция </a:t>
                </a:r>
              </a:p>
              <a:p>
                <a:r>
                  <a:rPr lang="ru-RU" sz="1600" b="1" dirty="0"/>
                  <a:t>	</a:t>
                </a:r>
                <a:r>
                  <a:rPr lang="ru-RU" sz="1600" b="1" dirty="0" smtClean="0"/>
                  <a:t>запрос «для всех»</a:t>
                </a:r>
              </a:p>
              <a:p>
                <a:r>
                  <a:rPr lang="ru-RU" sz="1600" b="1" dirty="0"/>
                  <a:t>	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ru-RU" sz="1600" b="1" dirty="0" smtClean="0"/>
                  <a:t> для которых есть пара для каждого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𝒚</m:t>
                    </m:r>
                  </m:oMath>
                </a14:m>
                <a:endParaRPr lang="en-US" sz="1600" b="1" dirty="0" smtClean="0"/>
              </a:p>
              <a:p>
                <a:r>
                  <a:rPr lang="en-US" sz="1600" b="1" dirty="0" smtClean="0"/>
                  <a:t>	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𝒙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𝑸</m:t>
                        </m:r>
                      </m:e>
                    </m:d>
                    <m:r>
                      <a:rPr lang="en-US" sz="1600" b="1" i="1" smtClean="0">
                        <a:latin typeface="Cambria Math"/>
                        <a:ea typeface="Cambria Math"/>
                      </a:rPr>
                      <m:t> : ∀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𝑺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 :</m:t>
                    </m:r>
                    <m:d>
                      <m:d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</m:d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𝑸</m:t>
                    </m:r>
                  </m:oMath>
                </a14:m>
                <a:r>
                  <a:rPr lang="en-US" sz="1600" b="1" dirty="0"/>
                  <a:t>	</a:t>
                </a:r>
                <a:endParaRPr lang="en-US" sz="1600" b="1" dirty="0" smtClean="0"/>
              </a:p>
              <a:p>
                <a:endParaRPr lang="en-US" sz="1600" b="1" dirty="0" smtClean="0"/>
              </a:p>
              <a:p>
                <a:r>
                  <a:rPr lang="ru-RU" sz="1600" b="1" dirty="0" smtClean="0"/>
                  <a:t>Заголовок –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ru-RU" sz="1600" b="1" dirty="0"/>
                  <a:t>	</a:t>
                </a:r>
                <a:endParaRPr lang="en-US" sz="1600" b="1" dirty="0"/>
              </a:p>
              <a:p>
                <a:r>
                  <a:rPr lang="en-US" sz="1600" b="1" dirty="0" smtClean="0"/>
                  <a:t>	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𝑺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⊂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𝑸</m:t>
                    </m:r>
                  </m:oMath>
                </a14:m>
                <a:endParaRPr lang="ru-RU" sz="1600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293209"/>
              </a:xfrm>
              <a:prstGeom prst="rect">
                <a:avLst/>
              </a:prstGeom>
              <a:blipFill rotWithShape="1">
                <a:blip r:embed="rId5"/>
                <a:stretch>
                  <a:fillRect l="-455" t="-5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42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Операция деления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91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591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1   (деление)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1" i="1" dirty="0" smtClean="0">
                        <a:latin typeface="Cambria Math"/>
                      </a:rPr>
                      <m:t>Q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÷</m:t>
                    </m:r>
                    <m:r>
                      <a:rPr lang="en-US" sz="1600" b="1" i="1" smtClean="0">
                        <a:latin typeface="Cambria Math"/>
                      </a:rPr>
                      <m:t>𝑺</m:t>
                    </m:r>
                  </m:oMath>
                </a14:m>
                <a:endParaRPr lang="ru-RU" sz="1600" b="1" dirty="0" smtClean="0"/>
              </a:p>
              <a:p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591957"/>
              </a:xfrm>
              <a:prstGeom prst="rect">
                <a:avLst/>
              </a:prstGeom>
              <a:blipFill rotWithShape="1">
                <a:blip r:embed="rId5"/>
                <a:stretch>
                  <a:fillRect l="-455" t="-3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40" y="2004715"/>
            <a:ext cx="4944800" cy="23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Операция большого деления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92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1" i="1" dirty="0" smtClean="0">
                        <a:latin typeface="Cambria Math"/>
                      </a:rPr>
                      <m:t>Q</m:t>
                    </m:r>
                    <m:r>
                      <a:rPr lang="ru-RU" sz="1600" b="1" i="1" dirty="0" smtClean="0">
                        <a:latin typeface="Cambria Math"/>
                      </a:rPr>
                      <m:t>(</m:t>
                    </m:r>
                    <m:r>
                      <a:rPr lang="en-US" sz="1600" b="1" i="1" dirty="0" smtClean="0">
                        <a:latin typeface="Cambria Math"/>
                      </a:rPr>
                      <m:t>𝑿𝒀</m:t>
                    </m:r>
                    <m:r>
                      <a:rPr lang="ru-RU" sz="1600" b="1" i="1" dirty="0" smtClean="0">
                        <a:latin typeface="Cambria Math"/>
                      </a:rPr>
                      <m:t>)</m:t>
                    </m:r>
                    <m:r>
                      <a:rPr lang="en-US" sz="1600" b="1" i="1">
                        <a:latin typeface="Cambria Math"/>
                        <a:ea typeface="Cambria Math"/>
                      </a:rPr>
                      <m:t>⋇</m:t>
                    </m:r>
                    <m:r>
                      <a:rPr lang="en-US" sz="1600" b="1" i="1" smtClean="0">
                        <a:latin typeface="Cambria Math"/>
                      </a:rPr>
                      <m:t>𝑺</m:t>
                    </m:r>
                    <m:r>
                      <a:rPr lang="en-US" sz="1600" b="1" i="0" smtClean="0">
                        <a:latin typeface="Cambria Math"/>
                      </a:rPr>
                      <m:t>(</m:t>
                    </m:r>
                    <m:r>
                      <a:rPr lang="en-US" sz="1600" b="1" i="0" smtClean="0">
                        <a:latin typeface="Cambria Math"/>
                      </a:rPr>
                      <m:t>𝐘𝐙</m:t>
                    </m:r>
                    <m:r>
                      <a:rPr lang="en-US" sz="1600" b="1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600" b="1" dirty="0" smtClean="0"/>
                  <a:t> – </a:t>
                </a:r>
                <a:r>
                  <a:rPr lang="ru-RU" sz="1600" b="1" dirty="0" smtClean="0"/>
                  <a:t>большое деление.</a:t>
                </a:r>
              </a:p>
              <a:p>
                <a:endParaRPr lang="ru-RU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1" i="1" dirty="0">
                          <a:latin typeface="Cambria Math"/>
                        </a:rPr>
                        <m:t>Q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⋇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 ≡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1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𝒛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  <m:t>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  <a:ea typeface="Cambria Math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  <a:ea typeface="Cambria Math"/>
                                    </a:rPr>
                                    <m:t>=</m:t>
                                  </m:r>
                                  <m:r>
                                    <a:rPr lang="en-US" sz="1600" b="1" i="1" smtClean="0"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  <a:ea typeface="Cambria Math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⊂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sz="1600" b="1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1" i="1" dirty="0">
                          <a:latin typeface="Cambria Math"/>
                        </a:rPr>
                        <m:t>Q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⋇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 ≡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𝑸</m:t>
                          </m:r>
                        </m:e>
                      </m:d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𝝅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𝒁</m:t>
                          </m:r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𝑺</m:t>
                          </m:r>
                        </m:e>
                      </m:d>
                      <m:r>
                        <a:rPr lang="en-US" sz="1600" b="1" i="1" smtClean="0">
                          <a:latin typeface="Cambria Math"/>
                          <a:ea typeface="Cambria Math"/>
                        </a:rPr>
                        <m:t>− 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𝝅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𝑿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𝒁</m:t>
                          </m:r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  <m:t>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𝑺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𝑸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⋈</m:t>
                          </m:r>
                          <m:r>
                            <a:rPr lang="en-US" sz="1600" b="1" i="1" smtClean="0">
                              <a:latin typeface="Cambria Math"/>
                              <a:ea typeface="Cambria Math"/>
                            </a:rPr>
                            <m:t>𝑺</m:t>
                          </m:r>
                        </m:e>
                      </m:d>
                    </m:oMath>
                  </m:oMathPara>
                </a14:m>
                <a:endParaRPr lang="en-US" sz="1600" b="1" dirty="0" smtClean="0"/>
              </a:p>
              <a:p>
                <a:endParaRPr lang="en-US" sz="1600" b="1" dirty="0"/>
              </a:p>
              <a:p>
                <a:r>
                  <a:rPr lang="ru-RU" sz="1600" b="1" dirty="0" smtClean="0"/>
                  <a:t>Интуиция</a:t>
                </a:r>
              </a:p>
              <a:p>
                <a:r>
                  <a:rPr lang="ru-RU" sz="1600" b="1" dirty="0"/>
                  <a:t>	</a:t>
                </a:r>
                <a:r>
                  <a:rPr lang="ru-RU" sz="1600" b="1" dirty="0" smtClean="0"/>
                  <a:t>запрос «для всех связанных»</a:t>
                </a:r>
                <a:endParaRPr lang="en-US" sz="1600" b="1" dirty="0" smtClean="0"/>
              </a:p>
              <a:p>
                <a:r>
                  <a:rPr lang="ru-RU" sz="1600" b="1" dirty="0" smtClean="0"/>
                  <a:t>	деление для каждого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𝒛</m:t>
                    </m:r>
                  </m:oMath>
                </a14:m>
                <a:endParaRPr lang="en-US" sz="1600" b="1" dirty="0" smtClean="0"/>
              </a:p>
              <a:p>
                <a:r>
                  <a:rPr lang="en-US" sz="1600" b="1" dirty="0"/>
                  <a:t>	</a:t>
                </a:r>
                <a:r>
                  <a:rPr lang="ru-RU" sz="1600" b="1" dirty="0" smtClean="0"/>
                  <a:t>для каждого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/>
                      </a:rPr>
                      <m:t>𝒛</m:t>
                    </m:r>
                  </m:oMath>
                </a14:m>
                <a:r>
                  <a:rPr lang="ru-RU" sz="1600" b="1" dirty="0" smtClean="0"/>
                  <a:t>, такие </a:t>
                </a:r>
                <a14:m>
                  <m:oMath xmlns:m="http://schemas.openxmlformats.org/officeDocument/2006/math">
                    <m:r>
                      <a:rPr lang="ru-RU" sz="1600" b="1" i="1" smtClean="0">
                        <a:latin typeface="Cambria Math"/>
                      </a:rPr>
                      <m:t>х</m:t>
                    </m:r>
                  </m:oMath>
                </a14:m>
                <a:r>
                  <a:rPr lang="ru-RU" sz="1600" b="1" dirty="0" smtClean="0"/>
                  <a:t>, что есть пара для всех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𝒚</m:t>
                    </m:r>
                  </m:oMath>
                </a14:m>
                <a:r>
                  <a:rPr lang="ru-RU" sz="1600" b="1" dirty="0" smtClean="0"/>
                  <a:t> связанных с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/>
                      </a:rPr>
                      <m:t>𝒛</m:t>
                    </m:r>
                  </m:oMath>
                </a14:m>
                <a:endParaRPr lang="en-US" sz="1600" b="1" dirty="0"/>
              </a:p>
              <a:p>
                <a:r>
                  <a:rPr lang="en-US" sz="1600" b="1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𝑸</m:t>
                        </m:r>
                      </m:e>
                    </m:d>
                    <m:r>
                      <a:rPr lang="en-US" sz="1600" b="1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𝒁</m:t>
                        </m:r>
                      </m:sub>
                    </m:sSub>
                    <m:d>
                      <m:d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𝑺</m:t>
                        </m:r>
                      </m:e>
                    </m:d>
                    <m:r>
                      <a:rPr lang="en-US" sz="1600" b="1" i="1" smtClean="0">
                        <a:latin typeface="Cambria Math"/>
                        <a:ea typeface="Cambria Math"/>
                      </a:rPr>
                      <m:t>: ∀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𝑺</m:t>
                            </m:r>
                          </m:e>
                        </m:d>
                      </m:e>
                    </m:d>
                    <m:r>
                      <a:rPr lang="en-US" sz="1600" b="1" i="1" smtClean="0">
                        <a:latin typeface="Cambria Math"/>
                        <a:ea typeface="Cambria Math"/>
                      </a:rPr>
                      <m:t> :(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)∈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𝑸</m:t>
                    </m:r>
                  </m:oMath>
                </a14:m>
                <a:endParaRPr lang="en-US" sz="1600" b="1" dirty="0" smtClean="0"/>
              </a:p>
              <a:p>
                <a:endParaRPr lang="ru-RU" sz="1600" b="1" dirty="0" smtClean="0"/>
              </a:p>
              <a:p>
                <a:r>
                  <a:rPr lang="ru-RU" sz="1600" b="1" dirty="0" smtClean="0"/>
                  <a:t>Заголовок -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𝑿𝒀</m:t>
                    </m:r>
                  </m:oMath>
                </a14:m>
                <a:endParaRPr lang="en-US" sz="1600" b="1" dirty="0"/>
              </a:p>
              <a:p>
                <a:endParaRPr lang="en-US" sz="1600" b="1" dirty="0"/>
              </a:p>
              <a:p>
                <a:endParaRPr lang="en-US" sz="1600" b="1" dirty="0"/>
              </a:p>
              <a:p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3785652"/>
              </a:xfrm>
              <a:prstGeom prst="rect">
                <a:avLst/>
              </a:prstGeom>
              <a:blipFill rotWithShape="1">
                <a:blip r:embed="rId5"/>
                <a:stretch>
                  <a:fillRect l="-455" t="-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57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Операция большого деления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93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19944" y="1380218"/>
                <a:ext cx="877263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1600" b="1" dirty="0" smtClean="0">
                    <a:solidFill>
                      <a:srgbClr val="C00000"/>
                    </a:solidFill>
                  </a:rPr>
                  <a:t>Задание 10. </a:t>
                </a: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algn="just"/>
                <a:r>
                  <a:rPr lang="ru-RU" sz="1600" b="1" dirty="0" smtClean="0"/>
                  <a:t>Объяснить алгоритм формирования результирующего отношения в данном примере для операции большого деления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1" i="1" dirty="0" smtClean="0">
                        <a:latin typeface="Cambria Math"/>
                      </a:rPr>
                      <m:t>Q</m:t>
                    </m:r>
                    <m:r>
                      <a:rPr lang="en-US" sz="1600" b="1" i="1">
                        <a:latin typeface="Cambria Math"/>
                        <a:ea typeface="Cambria Math"/>
                      </a:rPr>
                      <m:t>⋇</m:t>
                    </m:r>
                    <m:r>
                      <a:rPr lang="en-US" sz="1600" b="1" i="1" smtClean="0">
                        <a:latin typeface="Cambria Math"/>
                      </a:rPr>
                      <m:t>𝑺</m:t>
                    </m:r>
                  </m:oMath>
                </a14:m>
                <a:endParaRPr lang="ru-RU" sz="1600" b="1" dirty="0" smtClean="0"/>
              </a:p>
              <a:p>
                <a:pPr algn="just"/>
                <a:endParaRPr lang="ru-RU" sz="1600" b="1" dirty="0" smtClean="0"/>
              </a:p>
              <a:p>
                <a:pPr algn="just"/>
                <a:endParaRPr lang="en-US" sz="1600" b="1" dirty="0"/>
              </a:p>
              <a:p>
                <a:pPr algn="just"/>
                <a:endParaRPr lang="en-US" sz="1600" b="1" dirty="0"/>
              </a:p>
              <a:p>
                <a:pPr algn="just"/>
                <a:endParaRPr lang="ru-RU" sz="16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4" y="1380218"/>
                <a:ext cx="8772631" cy="1815882"/>
              </a:xfrm>
              <a:prstGeom prst="rect">
                <a:avLst/>
              </a:prstGeom>
              <a:blipFill rotWithShape="1">
                <a:blip r:embed="rId5"/>
                <a:stretch>
                  <a:fillRect l="-417" t="-1007" r="-3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81" y="2438868"/>
            <a:ext cx="57531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1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над данными: расширение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94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257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𝜺</m:t>
                        </m:r>
                      </m:e>
                      <m:sub>
                        <m:r>
                          <a:rPr lang="en-US" sz="1600" b="1" i="1" dirty="0" smtClean="0">
                            <a:latin typeface="Cambria Math"/>
                          </a:rPr>
                          <m:t>𝑨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𝒆𝒙𝒑𝒓𝒆𝒔𝒔𝒊𝒐𝒏</m:t>
                        </m:r>
                      </m:sub>
                    </m:sSub>
                    <m:d>
                      <m:dPr>
                        <m:ctrlPr>
                          <a:rPr lang="en-US" sz="1600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 dirty="0" smtClean="0">
                            <a:latin typeface="Cambria Math"/>
                          </a:rPr>
                          <m:t>𝑹</m:t>
                        </m:r>
                      </m:e>
                    </m:d>
                  </m:oMath>
                </a14:m>
                <a:r>
                  <a:rPr lang="en-US" sz="1600" b="1" dirty="0" smtClean="0"/>
                  <a:t> - </a:t>
                </a:r>
                <a:r>
                  <a:rPr lang="ru-RU" sz="1600" b="1" dirty="0" smtClean="0"/>
                  <a:t>добавляет вычисляемый атрибут.</a:t>
                </a:r>
              </a:p>
              <a:p>
                <a:endParaRPr lang="ru-RU" sz="1600" b="1" dirty="0"/>
              </a:p>
              <a:p>
                <a:r>
                  <a:rPr lang="ru-RU" sz="1600" b="1" dirty="0" smtClean="0"/>
                  <a:t>Заголовок – заголовок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𝑹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𝑨</m:t>
                        </m:r>
                      </m:e>
                    </m:d>
                  </m:oMath>
                </a14:m>
                <a:endParaRPr lang="en-US" sz="1600" b="1" dirty="0" smtClean="0">
                  <a:ea typeface="Cambria Math"/>
                </a:endParaRPr>
              </a:p>
              <a:p>
                <a:endParaRPr lang="en-US" sz="1600" b="1" dirty="0" smtClean="0"/>
              </a:p>
              <a:p>
                <a:r>
                  <a:rPr lang="ru-RU" sz="1600" b="1" dirty="0" smtClean="0"/>
                  <a:t>Тело – к каждому кортежу добавляется вычисленное значение.</a:t>
                </a:r>
              </a:p>
              <a:p>
                <a:endParaRPr lang="ru-RU" sz="1600" b="1" dirty="0"/>
              </a:p>
              <a:p>
                <a:r>
                  <a:rPr lang="ru-RU" sz="1600" b="1" dirty="0" smtClean="0"/>
                  <a:t>Выражение</a:t>
                </a:r>
              </a:p>
              <a:p>
                <a:r>
                  <a:rPr lang="ru-RU" sz="1600" b="1" dirty="0"/>
                  <a:t>	</a:t>
                </a:r>
                <a:r>
                  <a:rPr lang="ru-RU" sz="1600" b="1" dirty="0" smtClean="0"/>
                  <a:t>Атрибуты одного кортежа</a:t>
                </a:r>
              </a:p>
              <a:p>
                <a:r>
                  <a:rPr lang="ru-RU" sz="1600" b="1" dirty="0"/>
                  <a:t>	</a:t>
                </a:r>
                <a:r>
                  <a:rPr lang="ru-RU" sz="1600" b="1" dirty="0" smtClean="0"/>
                  <a:t>Функции и операции</a:t>
                </a:r>
              </a:p>
              <a:p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2576603"/>
              </a:xfrm>
              <a:prstGeom prst="rect">
                <a:avLst/>
              </a:prstGeom>
              <a:blipFill rotWithShape="1">
                <a:blip r:embed="rId5"/>
                <a:stretch>
                  <a:fillRect l="-455" t="-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5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над данными: расширение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95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606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 smtClean="0"/>
                  <a:t>Пример 1 (расширение) </a:t>
                </a:r>
                <a:r>
                  <a:rPr lang="en-US" sz="1600" b="1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𝜺</m:t>
                        </m:r>
                      </m:e>
                      <m:sub>
                        <m:r>
                          <a:rPr lang="en-US" sz="1600" b="1" i="1" dirty="0" smtClean="0">
                            <a:latin typeface="Cambria Math"/>
                          </a:rPr>
                          <m:t>𝑻𝒂𝒙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𝒕𝒂𝒙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𝟏𝟎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𝑻𝒐𝒕𝒂𝒍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sz="1600" b="1" i="1" dirty="0" smtClean="0">
                        <a:latin typeface="Cambria Math"/>
                      </a:rPr>
                      <m:t> </m:t>
                    </m:r>
                    <m:r>
                      <a:rPr lang="en-US" sz="1600" b="1" i="1" dirty="0" smtClean="0">
                        <a:latin typeface="Cambria Math"/>
                        <a:ea typeface="Cambria Math"/>
                      </a:rPr>
                      <m:t>∘ </m:t>
                    </m:r>
                    <m:sSub>
                      <m:sSubPr>
                        <m:ctrlPr>
                          <a:rPr lang="en-US" sz="1600" b="1" i="1" dirty="0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𝜺</m:t>
                        </m:r>
                      </m:e>
                      <m:sub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𝑻𝒐𝒕𝒂𝒍</m:t>
                        </m:r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𝑷𝒓𝒊𝒔𝒆</m:t>
                        </m:r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𝑰𝒕𝒆𝒎𝒔</m:t>
                        </m:r>
                      </m:sub>
                    </m:sSub>
                  </m:oMath>
                </a14:m>
                <a:r>
                  <a:rPr lang="en-US" sz="1600" b="1" dirty="0" smtClean="0"/>
                  <a:t> </a:t>
                </a:r>
                <a:endParaRPr lang="ru-RU" sz="1600" b="1" dirty="0"/>
              </a:p>
              <a:p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606833"/>
              </a:xfrm>
              <a:prstGeom prst="rect">
                <a:avLst/>
              </a:prstGeom>
              <a:blipFill rotWithShape="1">
                <a:blip r:embed="rId5"/>
                <a:stretch>
                  <a:fillRect l="-455" t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2" y="1987051"/>
            <a:ext cx="60674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5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над данными: агрегирование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96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259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/>
                          </a:rPr>
                          <m:t>𝑭𝒖𝒏𝒄𝒕𝒊𝒐𝒏</m:t>
                        </m:r>
                      </m:e>
                      <m:sub>
                        <m:r>
                          <a:rPr lang="en-US" sz="1600" b="1" i="1" dirty="0" smtClean="0">
                            <a:latin typeface="Cambria Math"/>
                          </a:rPr>
                          <m:t>𝑸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, 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𝑨</m:t>
                        </m:r>
                      </m:sub>
                    </m:sSub>
                    <m:r>
                      <a:rPr lang="en-US" sz="1600" b="1" i="1" dirty="0" smtClean="0">
                        <a:latin typeface="Cambria Math"/>
                      </a:rPr>
                      <m:t>(</m:t>
                    </m:r>
                    <m:r>
                      <a:rPr lang="en-US" sz="1600" b="1" i="1" dirty="0" smtClean="0">
                        <a:latin typeface="Cambria Math"/>
                      </a:rPr>
                      <m:t>𝑹</m:t>
                    </m:r>
                    <m:r>
                      <a:rPr lang="en-US" sz="16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600" b="1" dirty="0" smtClean="0"/>
                  <a:t> – </a:t>
                </a:r>
                <a:r>
                  <a:rPr lang="ru-RU" sz="1600" b="1" dirty="0" smtClean="0"/>
                  <a:t>обработка набора значений.</a:t>
                </a:r>
              </a:p>
              <a:p>
                <a:r>
                  <a:rPr lang="ru-RU" sz="1600" b="1" dirty="0"/>
                  <a:t>	</a:t>
                </a:r>
                <a:r>
                  <a:rPr lang="ru-RU" sz="1600" b="1" dirty="0" smtClean="0"/>
                  <a:t>Функция: </a:t>
                </a:r>
                <a:r>
                  <a:rPr lang="en-US" sz="1600" b="1" dirty="0" smtClean="0"/>
                  <a:t>count, sum, avg, max, min, all, any</a:t>
                </a:r>
              </a:p>
              <a:p>
                <a:r>
                  <a:rPr lang="en-US" sz="1600" b="1" dirty="0"/>
                  <a:t>	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𝑸</m:t>
                    </m:r>
                  </m:oMath>
                </a14:m>
                <a:r>
                  <a:rPr lang="en-US" sz="1600" b="1" dirty="0" smtClean="0"/>
                  <a:t> – </a:t>
                </a:r>
                <a:r>
                  <a:rPr lang="ru-RU" sz="1600" b="1" dirty="0" smtClean="0"/>
                  <a:t>агрегируемый атрибут</a:t>
                </a:r>
              </a:p>
              <a:p>
                <a:r>
                  <a:rPr lang="ru-RU" sz="1600" b="1" dirty="0"/>
                  <a:t>	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𝑨</m:t>
                    </m:r>
                  </m:oMath>
                </a14:m>
                <a:r>
                  <a:rPr lang="en-US" sz="1600" b="1" dirty="0" smtClean="0"/>
                  <a:t> – </a:t>
                </a:r>
                <a:r>
                  <a:rPr lang="ru-RU" sz="1600" b="1" dirty="0" smtClean="0"/>
                  <a:t>сохраняемые атрибуты</a:t>
                </a:r>
              </a:p>
              <a:p>
                <a:r>
                  <a:rPr lang="ru-RU" sz="1600" b="1" dirty="0"/>
                  <a:t>	</a:t>
                </a:r>
                <a:r>
                  <a:rPr lang="ru-RU" sz="1600" b="1" dirty="0" smtClean="0"/>
                  <a:t>Каждый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𝒏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𝑨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𝑹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600" b="1" dirty="0" smtClean="0"/>
                  <a:t> </a:t>
                </a:r>
                <a:r>
                  <a:rPr lang="ru-RU" sz="1600" b="1" dirty="0" smtClean="0"/>
                  <a:t>расширяется атрибутом</a:t>
                </a:r>
                <a:endParaRPr lang="en-US" sz="1600" b="1" dirty="0" smtClean="0"/>
              </a:p>
              <a:p>
                <a:r>
                  <a:rPr lang="en-US" sz="1600" b="1" dirty="0"/>
                  <a:t>	</a:t>
                </a:r>
                <a:r>
                  <a:rPr lang="ru-RU" sz="16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</a:rPr>
                      <m:t>𝑸</m:t>
                    </m:r>
                    <m:r>
                      <a:rPr lang="en-US" sz="1600" b="1" i="1" smtClean="0">
                        <a:latin typeface="Cambria Math"/>
                      </a:rPr>
                      <m:t>=</m:t>
                    </m:r>
                    <m:r>
                      <a:rPr lang="en-US" sz="1600" b="1" i="1" smtClean="0">
                        <a:latin typeface="Cambria Math"/>
                      </a:rPr>
                      <m:t>𝑭𝒖𝒏𝒄𝒕𝒊𝒐𝒏</m:t>
                    </m:r>
                    <m:r>
                      <a:rPr lang="en-US" sz="16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</a:rPr>
                          <m:t>𝑸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</a:rPr>
                      <m:t>{</m:t>
                    </m:r>
                    <m:r>
                      <a:rPr lang="en-US" sz="1600" b="1" i="1" smtClean="0">
                        <a:latin typeface="Cambria Math"/>
                      </a:rPr>
                      <m:t>𝒓</m:t>
                    </m:r>
                    <m:r>
                      <a:rPr lang="en-US" sz="1600" b="1" i="1" smtClean="0">
                        <a:latin typeface="Cambria Math"/>
                      </a:rPr>
                      <m:t>′∈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𝑹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|</m:t>
                    </m:r>
                    <m:sSub>
                      <m:sSub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e>
                      <m:sub>
                        <m:r>
                          <a:rPr lang="en-US" sz="1600" b="1" i="1" smtClean="0">
                            <a:latin typeface="Cambria Math"/>
                            <a:ea typeface="Cambria Math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sz="16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𝒓</m:t>
                    </m:r>
                    <m:r>
                      <a:rPr lang="en-US" sz="1600" b="1" i="1" smtClean="0">
                        <a:latin typeface="Cambria Math"/>
                      </a:rPr>
                      <m:t>})</m:t>
                    </m:r>
                  </m:oMath>
                </a14:m>
                <a:endParaRPr lang="ru-RU" sz="1600" b="1" dirty="0" smtClean="0"/>
              </a:p>
              <a:p>
                <a:endParaRPr lang="en-US" sz="1600" b="1" dirty="0"/>
              </a:p>
              <a:p>
                <a:r>
                  <a:rPr lang="ru-RU" sz="1600" b="1" dirty="0"/>
                  <a:t>Интуиция</a:t>
                </a:r>
              </a:p>
              <a:p>
                <a:r>
                  <a:rPr lang="en-US" sz="1600" b="1" dirty="0" smtClean="0"/>
                  <a:t>	</a:t>
                </a:r>
                <a:r>
                  <a:rPr lang="ru-RU" sz="1600" b="1" dirty="0" smtClean="0"/>
                  <a:t>Разбить на корзины по значениям </a:t>
                </a:r>
                <a:r>
                  <a:rPr lang="en-US" sz="1600" b="1" dirty="0" smtClean="0"/>
                  <a:t>A</a:t>
                </a:r>
              </a:p>
              <a:p>
                <a:r>
                  <a:rPr lang="ru-RU" sz="1600" b="1" dirty="0"/>
                  <a:t>	</a:t>
                </a:r>
                <a:r>
                  <a:rPr lang="ru-RU" sz="1600" b="1" dirty="0" smtClean="0"/>
                  <a:t>Для каждой корзины посчитать функцию над </a:t>
                </a:r>
                <a:r>
                  <a:rPr lang="en-US" sz="1600" b="1" dirty="0" smtClean="0"/>
                  <a:t>Q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2591863"/>
              </a:xfrm>
              <a:prstGeom prst="rect">
                <a:avLst/>
              </a:prstGeom>
              <a:blipFill rotWithShape="1">
                <a:blip r:embed="rId5"/>
                <a:stretch>
                  <a:fillRect l="-455" t="-469" b="-1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51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Операции над данными: агрегирование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97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945" y="1380218"/>
                <a:ext cx="8043792" cy="608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/>
                  <a:t>П</a:t>
                </a:r>
                <a:r>
                  <a:rPr lang="ru-RU" sz="1600" b="1" dirty="0" smtClean="0"/>
                  <a:t>ример 1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/>
                          </a:rPr>
                          <m:t>𝒔𝒖𝒎</m:t>
                        </m:r>
                      </m:e>
                      <m:sub>
                        <m:r>
                          <a:rPr lang="en-US" sz="1600" b="1" i="1" dirty="0" smtClean="0">
                            <a:latin typeface="Cambria Math"/>
                          </a:rPr>
                          <m:t>𝑻𝒐𝒕𝒂𝒍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,{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𝑺𝒖𝒑𝒑𝒍𝒊𝒆𝒓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}</m:t>
                        </m:r>
                      </m:sub>
                    </m:sSub>
                    <m:r>
                      <a:rPr lang="en-US" sz="1600" b="1" i="1" dirty="0" smtClean="0">
                        <a:latin typeface="Cambria Math"/>
                      </a:rPr>
                      <m:t> </m:t>
                    </m:r>
                    <m:r>
                      <a:rPr lang="en-US" sz="1600" b="1" i="1" dirty="0" smtClean="0">
                        <a:latin typeface="Cambria Math"/>
                        <a:ea typeface="Cambria Math"/>
                      </a:rPr>
                      <m:t>∘</m:t>
                    </m:r>
                    <m:sSub>
                      <m:sSubPr>
                        <m:ctrlPr>
                          <a:rPr lang="en-US" sz="1600" b="1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/>
                          </a:rPr>
                          <m:t>𝒔𝒖𝒎</m:t>
                        </m:r>
                      </m:e>
                      <m:sub>
                        <m:r>
                          <a:rPr lang="en-US" sz="1600" b="1" i="1" dirty="0">
                            <a:latin typeface="Cambria Math"/>
                          </a:rPr>
                          <m:t>𝑻𝒐𝒕𝒂𝒍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𝑷𝒓𝒊𝒄𝒆</m:t>
                        </m:r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𝑰𝒕𝒆𝒎𝒔</m:t>
                        </m:r>
                      </m:sub>
                    </m:sSub>
                  </m:oMath>
                </a14:m>
                <a:endParaRPr lang="ru-RU" sz="1600" b="1" dirty="0" smtClean="0"/>
              </a:p>
              <a:p>
                <a:r>
                  <a:rPr lang="ru-RU" sz="1600" b="1" dirty="0"/>
                  <a:t>	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" y="1380218"/>
                <a:ext cx="8043792" cy="608885"/>
              </a:xfrm>
              <a:prstGeom prst="rect">
                <a:avLst/>
              </a:prstGeom>
              <a:blipFill rotWithShape="1">
                <a:blip r:embed="rId5"/>
                <a:stretch>
                  <a:fillRect l="-455" t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69" y="1898796"/>
            <a:ext cx="58293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7600" y="3609024"/>
                <a:ext cx="8043792" cy="608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/>
                  <a:t>П</a:t>
                </a:r>
                <a:r>
                  <a:rPr lang="ru-RU" sz="1600" b="1" dirty="0" smtClean="0"/>
                  <a:t>ример 2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/>
                          </a:rPr>
                          <m:t>𝒔𝒖𝒎</m:t>
                        </m:r>
                      </m:e>
                      <m:sub>
                        <m:r>
                          <a:rPr lang="en-US" sz="1600" b="1" i="1" dirty="0" smtClean="0">
                            <a:latin typeface="Cambria Math"/>
                          </a:rPr>
                          <m:t>𝑻𝒐𝒕𝒂𝒍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,∅</m:t>
                        </m:r>
                      </m:sub>
                    </m:sSub>
                    <m:r>
                      <a:rPr lang="en-US" sz="1600" b="1" i="1" dirty="0" smtClean="0">
                        <a:latin typeface="Cambria Math"/>
                      </a:rPr>
                      <m:t> </m:t>
                    </m:r>
                    <m:r>
                      <a:rPr lang="en-US" sz="1600" b="1" i="1" dirty="0" smtClean="0">
                        <a:latin typeface="Cambria Math"/>
                        <a:ea typeface="Cambria Math"/>
                      </a:rPr>
                      <m:t>∘</m:t>
                    </m:r>
                    <m:sSub>
                      <m:sSubPr>
                        <m:ctrlPr>
                          <a:rPr lang="en-US" sz="1600" b="1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 dirty="0">
                            <a:latin typeface="Cambria Math"/>
                          </a:rPr>
                          <m:t>𝒔𝒖𝒎</m:t>
                        </m:r>
                      </m:e>
                      <m:sub>
                        <m:r>
                          <a:rPr lang="en-US" sz="1600" b="1" i="1" dirty="0">
                            <a:latin typeface="Cambria Math"/>
                          </a:rPr>
                          <m:t>𝑻𝒐𝒕𝒂𝒍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𝑷𝒓𝒊𝒄𝒆</m:t>
                        </m:r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1" i="1" dirty="0" smtClean="0">
                            <a:latin typeface="Cambria Math"/>
                            <a:ea typeface="Cambria Math"/>
                          </a:rPr>
                          <m:t>𝑰𝒕𝒆𝒎𝒔</m:t>
                        </m:r>
                      </m:sub>
                    </m:sSub>
                  </m:oMath>
                </a14:m>
                <a:endParaRPr lang="ru-RU" sz="1600" b="1" dirty="0" smtClean="0"/>
              </a:p>
              <a:p>
                <a:r>
                  <a:rPr lang="ru-RU" sz="1600" b="1" dirty="0"/>
                  <a:t>	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00" y="3609024"/>
                <a:ext cx="8043792" cy="608885"/>
              </a:xfrm>
              <a:prstGeom prst="rect">
                <a:avLst/>
              </a:prstGeom>
              <a:blipFill rotWithShape="1">
                <a:blip r:embed="rId7"/>
                <a:stretch>
                  <a:fillRect l="-455" t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69" y="4329120"/>
            <a:ext cx="36290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98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87021" y="2990137"/>
            <a:ext cx="5334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РЕЛЯЦИОННАЯ АЛГЕБРА И ЯЗЫК </a:t>
            </a:r>
            <a:r>
              <a:rPr lang="en-US" sz="2400" dirty="0" smtClean="0"/>
              <a:t>SQL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1072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Язык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SQL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99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Введение в БД.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Теоретические основы РБД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ru-RU" sz="1600" b="1" dirty="0">
                <a:solidFill>
                  <a:srgbClr val="C00000"/>
                </a:solidFill>
              </a:rPr>
              <a:t>Structured Query Language</a:t>
            </a:r>
            <a:r>
              <a:rPr lang="ru-RU" altLang="ru-RU" sz="1600" b="1" dirty="0">
                <a:solidFill>
                  <a:srgbClr val="C00000"/>
                </a:solidFill>
              </a:rPr>
              <a:t> </a:t>
            </a:r>
            <a:r>
              <a:rPr lang="ru-RU" altLang="ru-RU" sz="1600" b="1" dirty="0"/>
              <a:t>– стандартный язык управления реляционными базами данных с архитектурой клиент-сервер. </a:t>
            </a:r>
            <a:endParaRPr lang="en-US" altLang="ru-RU" sz="1600" b="1" dirty="0"/>
          </a:p>
          <a:p>
            <a:pPr algn="just"/>
            <a:endParaRPr lang="en-US" altLang="ru-RU" sz="1600" b="1" dirty="0" smtClean="0"/>
          </a:p>
          <a:p>
            <a:pPr algn="just"/>
            <a:r>
              <a:rPr lang="ru-RU" altLang="ru-RU" sz="1600" b="1" dirty="0" smtClean="0"/>
              <a:t>Целью </a:t>
            </a:r>
            <a:r>
              <a:rPr lang="ru-RU" altLang="ru-RU" sz="1600" b="1" dirty="0"/>
              <a:t>разработки было создание простого непроцедурного языка, которым мог бы воспользоваться любой пользователь, даже не имеющий навыков программирования.</a:t>
            </a:r>
            <a:endParaRPr lang="en-US" altLang="ru-RU" sz="1600" b="1" dirty="0"/>
          </a:p>
          <a:p>
            <a:pPr algn="just"/>
            <a:r>
              <a:rPr lang="ru-RU" altLang="ru-RU" sz="1600" b="1" dirty="0"/>
              <a:t> </a:t>
            </a:r>
          </a:p>
          <a:p>
            <a:pPr algn="just"/>
            <a:r>
              <a:rPr lang="ru-RU" altLang="ru-RU" sz="1600" b="1" dirty="0">
                <a:solidFill>
                  <a:srgbClr val="C00000"/>
                </a:solidFill>
              </a:rPr>
              <a:t>Правило №5 </a:t>
            </a:r>
            <a:r>
              <a:rPr lang="ru-RU" altLang="ru-RU" sz="1600" b="1" dirty="0" smtClean="0">
                <a:solidFill>
                  <a:srgbClr val="C00000"/>
                </a:solidFill>
              </a:rPr>
              <a:t>Кодда </a:t>
            </a:r>
            <a:r>
              <a:rPr lang="ru-RU" altLang="ru-RU" sz="1600" b="1" dirty="0"/>
              <a:t>(из правил-требований к реляционной модели) гласит: язык доступа к данным должен быть единственным способом доступа к данным в реляционной СУБД.</a:t>
            </a:r>
          </a:p>
        </p:txBody>
      </p:sp>
    </p:spTree>
    <p:extLst>
      <p:ext uri="{BB962C8B-B14F-4D97-AF65-F5344CB8AC3E}">
        <p14:creationId xmlns:p14="http://schemas.microsoft.com/office/powerpoint/2010/main" val="154730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8212</TotalTime>
  <Words>8398</Words>
  <Application>Microsoft Office PowerPoint</Application>
  <PresentationFormat>Экран (4:3)</PresentationFormat>
  <Paragraphs>1315</Paragraphs>
  <Slides>119</Slides>
  <Notes>119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119</vt:i4>
      </vt:variant>
    </vt:vector>
  </HeadingPairs>
  <TitlesOfParts>
    <vt:vector size="120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Сергей Чесноков</dc:creator>
  <cp:lastModifiedBy>Сергей</cp:lastModifiedBy>
  <cp:revision>923</cp:revision>
  <dcterms:created xsi:type="dcterms:W3CDTF">2011-02-07T16:44:09Z</dcterms:created>
  <dcterms:modified xsi:type="dcterms:W3CDTF">2015-11-11T11:25:25Z</dcterms:modified>
</cp:coreProperties>
</file>